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4" r:id="rId6"/>
    <p:sldId id="279" r:id="rId7"/>
    <p:sldId id="269" r:id="rId8"/>
    <p:sldId id="258" r:id="rId9"/>
    <p:sldId id="260" r:id="rId10"/>
    <p:sldId id="273" r:id="rId11"/>
    <p:sldId id="275" r:id="rId12"/>
    <p:sldId id="274" r:id="rId13"/>
    <p:sldId id="277" r:id="rId14"/>
    <p:sldId id="278" r:id="rId15"/>
    <p:sldId id="280" r:id="rId16"/>
    <p:sldId id="276" r:id="rId17"/>
    <p:sldId id="261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600"/>
    <a:srgbClr val="99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4" autoAdjust="0"/>
    <p:restoredTop sz="72245" autoAdjust="0"/>
  </p:normalViewPr>
  <p:slideViewPr>
    <p:cSldViewPr snapToGrid="0">
      <p:cViewPr>
        <p:scale>
          <a:sx n="60" d="100"/>
          <a:sy n="60" d="100"/>
        </p:scale>
        <p:origin x="-72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0"/>
    </p:cViewPr>
  </p:sorterViewPr>
  <p:notesViewPr>
    <p:cSldViewPr snapToGrid="0">
      <p:cViewPr>
        <p:scale>
          <a:sx n="80" d="100"/>
          <a:sy n="80" d="100"/>
        </p:scale>
        <p:origin x="-1219" y="936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193CD-F112-450E-92C5-6DDCD52E4A7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3DAF4-3154-4BEE-8AED-434CB548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6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Good morning and welcome!</a:t>
            </a:r>
          </a:p>
          <a:p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Today we are going to talk about EPCS and show you how Quest Diagnostics is staying current with the latest technology solutions for our clients.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76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[Read</a:t>
            </a:r>
            <a:r>
              <a:rPr lang="en-US" i="1" baseline="0" dirty="0" smtClean="0"/>
              <a:t> to slide]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50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 new</a:t>
            </a:r>
            <a:r>
              <a:rPr lang="en-US" baseline="0" dirty="0" smtClean="0"/>
              <a:t> report is available from the Reports tab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Reports will be available for the client to monitor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Internal</a:t>
            </a:r>
            <a:r>
              <a:rPr lang="en-US" baseline="0" dirty="0" smtClean="0"/>
              <a:t> reports that need to be monitored</a:t>
            </a:r>
            <a:r>
              <a:rPr lang="en-US" dirty="0" smtClean="0"/>
              <a:t> to by Quest</a:t>
            </a:r>
            <a:r>
              <a:rPr lang="en-US" baseline="0" dirty="0" smtClean="0"/>
              <a:t> Diagnostics to </a:t>
            </a:r>
            <a:r>
              <a:rPr lang="en-US" dirty="0" smtClean="0"/>
              <a:t>maintain certification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4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 new</a:t>
            </a:r>
            <a:r>
              <a:rPr lang="en-US" baseline="0" dirty="0" smtClean="0"/>
              <a:t> report is available from the Reports tab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Reports will be available for the client to monitor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Internal</a:t>
            </a:r>
            <a:r>
              <a:rPr lang="en-US" baseline="0" dirty="0" smtClean="0"/>
              <a:t> reports that need to be monitored</a:t>
            </a:r>
            <a:r>
              <a:rPr lang="en-US" dirty="0" smtClean="0"/>
              <a:t> to by Quest</a:t>
            </a:r>
            <a:r>
              <a:rPr lang="en-US" baseline="0" dirty="0" smtClean="0"/>
              <a:t> Diagnostics to </a:t>
            </a:r>
            <a:r>
              <a:rPr lang="en-US" dirty="0" smtClean="0"/>
              <a:t>maintain certification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4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Who</a:t>
            </a:r>
            <a:r>
              <a:rPr lang="en-US" baseline="0" dirty="0" smtClean="0"/>
              <a:t> knows what this acronym stands for?</a:t>
            </a:r>
          </a:p>
          <a:p>
            <a:pPr algn="ctr"/>
            <a:r>
              <a:rPr lang="en-US" baseline="0" dirty="0" smtClean="0"/>
              <a:t>&lt;audience gives answers&gt;</a:t>
            </a:r>
          </a:p>
          <a:p>
            <a:pPr algn="ctr"/>
            <a:endParaRPr lang="en-US" baseline="0" dirty="0" smtClean="0"/>
          </a:p>
          <a:p>
            <a:pPr algn="l"/>
            <a:r>
              <a:rPr lang="en-US" i="1" baseline="0" dirty="0" smtClean="0"/>
              <a:t>[click to display the definition]</a:t>
            </a:r>
          </a:p>
          <a:p>
            <a:pPr algn="ctr"/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WIIFM is a training</a:t>
            </a:r>
            <a:r>
              <a:rPr lang="en-US" baseline="0" dirty="0" smtClean="0"/>
              <a:t> technique that we use </a:t>
            </a:r>
            <a:r>
              <a:rPr lang="en-US" b="1" baseline="0" dirty="0" smtClean="0"/>
              <a:t>to connect the client with the learning. </a:t>
            </a:r>
            <a:r>
              <a:rPr lang="en-US" baseline="0" dirty="0" smtClean="0"/>
              <a:t> “How is what you are showing me going to benefit my practice”?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 our healthcare</a:t>
            </a:r>
            <a:r>
              <a:rPr lang="en-US" baseline="0" dirty="0" smtClean="0"/>
              <a:t> progresses, Quest Diagnostics is keeping up with the demands!  So, let’s point out why they should be interested in our product, what we can do for them!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On the next slide we will</a:t>
            </a:r>
            <a:r>
              <a:rPr lang="en-US" baseline="0" dirty="0" smtClean="0"/>
              <a:t> take a look at the benefits of EPCS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74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[read slide]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 feature is only being turned on in the state of New York, but it will be available to other states when required by </a:t>
            </a:r>
            <a:r>
              <a:rPr lang="en-US" i="1" dirty="0" smtClean="0"/>
              <a:t>checking a box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We are still 1 week out on final development</a:t>
            </a:r>
            <a:r>
              <a:rPr lang="en-US" baseline="0" dirty="0" smtClean="0"/>
              <a:t> and the features and process that you have viewed today may change slightly.  GA is currently scheduled for March 15 provided we pass certification.</a:t>
            </a:r>
          </a:p>
          <a:p>
            <a:endParaRPr lang="en-US" sz="1400" b="1" i="1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i="1" baseline="0" dirty="0" smtClean="0"/>
              <a:t>Stay tuned for more updates and training on demand!</a:t>
            </a:r>
            <a:endParaRPr lang="en-US" sz="1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45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Thank you for</a:t>
            </a:r>
            <a:r>
              <a:rPr lang="en-US" baseline="0" dirty="0" smtClean="0"/>
              <a:t> your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What</a:t>
            </a:r>
            <a:r>
              <a:rPr lang="en-US" baseline="0" dirty="0" smtClean="0"/>
              <a:t> is EPCS, why is NY making this mandatory, pharmacies onboard?</a:t>
            </a:r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Here is</a:t>
            </a:r>
            <a:r>
              <a:rPr lang="en-US" baseline="0" dirty="0" smtClean="0"/>
              <a:t> a little background on the New York State Law with regard to electronically prescribing controlled substances.</a:t>
            </a:r>
          </a:p>
          <a:p>
            <a:endParaRPr lang="en-US" baseline="0" dirty="0" smtClean="0"/>
          </a:p>
          <a:p>
            <a:pPr marL="628650" lvl="1" indent="-1714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aseline="0" dirty="0" smtClean="0"/>
              <a:t>In summary,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baseline="0" dirty="0" smtClean="0"/>
              <a:t>he amendment became effective March 27, 2013 and NY gave their </a:t>
            </a:r>
            <a:r>
              <a:rPr lang="en-US" b="1" baseline="0" dirty="0" smtClean="0"/>
              <a:t>physicians</a:t>
            </a:r>
            <a:r>
              <a:rPr lang="en-US" baseline="0" dirty="0" smtClean="0"/>
              <a:t> and </a:t>
            </a:r>
            <a:r>
              <a:rPr lang="en-US" b="1" baseline="0" dirty="0" smtClean="0"/>
              <a:t>pharmacies</a:t>
            </a:r>
            <a:r>
              <a:rPr lang="en-US" baseline="0" dirty="0" smtClean="0"/>
              <a:t> two years to get a solution in place for prescribing </a:t>
            </a:r>
            <a:r>
              <a:rPr lang="en-US" baseline="0" dirty="0" err="1" smtClean="0"/>
              <a:t>Sch</a:t>
            </a:r>
            <a:r>
              <a:rPr lang="en-US" baseline="0" dirty="0" smtClean="0"/>
              <a:t> II-V meds. 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</a:pPr>
            <a:endParaRPr lang="en-US" baseline="0" dirty="0" smtClean="0"/>
          </a:p>
          <a:p>
            <a:pPr marL="628650" lvl="1" indent="-1714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Reducing prescription thefts,</a:t>
            </a:r>
            <a:r>
              <a:rPr lang="en-US" baseline="0" dirty="0" smtClean="0"/>
              <a:t> minimizing errors, and w</a:t>
            </a:r>
            <a:r>
              <a:rPr lang="en-US" dirty="0" smtClean="0"/>
              <a:t>orking to eliminate prescription forgery are the main goals for this</a:t>
            </a:r>
            <a:r>
              <a:rPr lang="en-US" baseline="0" dirty="0" smtClean="0"/>
              <a:t> amendment.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Listed are helpful resources supplied by NY with regards to this mandatory requirement.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 statement</a:t>
            </a:r>
            <a:r>
              <a:rPr lang="en-US" baseline="0" dirty="0" smtClean="0"/>
              <a:t> is posted on the DEA website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 of March 27, 2015 it will be mandatory for practitioners, excluding veterinarians, to issue electronic prescriptions for controlled and non-controlled substances. 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 case</a:t>
            </a:r>
            <a:r>
              <a:rPr lang="en-US" baseline="0" dirty="0" smtClean="0"/>
              <a:t> of technical failure, there is a manual prescribing backup process in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3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So, how does a physician get his office started?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8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First, we need to understand the users or players in this process.</a:t>
            </a:r>
          </a:p>
          <a:p>
            <a:endParaRPr lang="en-US" dirty="0" smtClean="0"/>
          </a:p>
          <a:p>
            <a:r>
              <a:rPr lang="en-US" i="1" dirty="0" smtClean="0"/>
              <a:t>[click to</a:t>
            </a:r>
            <a:r>
              <a:rPr lang="en-US" i="1" baseline="0" dirty="0" smtClean="0"/>
              <a:t> display each of the four users]</a:t>
            </a:r>
          </a:p>
          <a:p>
            <a:endParaRPr lang="en-US" dirty="0"/>
          </a:p>
          <a:p>
            <a:r>
              <a:rPr lang="en-US" i="1" dirty="0" smtClean="0"/>
              <a:t>[Read the users listed in the bulleted list]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[read slide]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Both of these methods can be accomplished from</a:t>
            </a:r>
            <a:r>
              <a:rPr lang="en-US" baseline="0" dirty="0" smtClean="0"/>
              <a:t> within Care360 L&amp;M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5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[Read</a:t>
            </a:r>
            <a:r>
              <a:rPr lang="en-US" i="1" baseline="0" dirty="0" smtClean="0"/>
              <a:t> to slide]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9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[Read</a:t>
            </a:r>
            <a:r>
              <a:rPr lang="en-US" i="1" baseline="0" dirty="0" smtClean="0"/>
              <a:t> to slide]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DAF4-3154-4BEE-8AED-434CB54865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accent1"/>
            </a:gs>
            <a:gs pos="53000">
              <a:schemeClr val="accent3"/>
            </a:gs>
          </a:gsLst>
          <a:lin ang="36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uest_NSM_Final_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6" r="13003"/>
          <a:stretch/>
        </p:blipFill>
        <p:spPr>
          <a:xfrm>
            <a:off x="7009736" y="0"/>
            <a:ext cx="5182264" cy="3231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614" y="2864241"/>
            <a:ext cx="8141607" cy="2216666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614" y="5100864"/>
            <a:ext cx="8141607" cy="889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1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721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bg>
      <p:bgPr>
        <a:gradFill>
          <a:gsLst>
            <a:gs pos="53000">
              <a:schemeClr val="accent3"/>
            </a:gs>
            <a:gs pos="0">
              <a:schemeClr val="accent1"/>
            </a:gs>
          </a:gsLst>
          <a:lin ang="36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15" y="5534523"/>
            <a:ext cx="1728216" cy="1184481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5989" y="333632"/>
            <a:ext cx="9901426" cy="5980671"/>
          </a:xfrm>
        </p:spPr>
        <p:txBody>
          <a:bodyPr anchor="ctr"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gradFill>
          <a:gsLst>
            <a:gs pos="0">
              <a:schemeClr val="accent1"/>
            </a:gs>
            <a:gs pos="53000">
              <a:schemeClr val="accent3"/>
            </a:gs>
          </a:gsLst>
          <a:lin ang="36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uest_NSM_Final_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0" t="-533" r="13855" b="13434"/>
          <a:stretch/>
        </p:blipFill>
        <p:spPr>
          <a:xfrm>
            <a:off x="6819900" y="3302000"/>
            <a:ext cx="5372100" cy="355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256" y="636816"/>
            <a:ext cx="8546193" cy="1899556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256" y="2548164"/>
            <a:ext cx="8546193" cy="889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02243"/>
            <a:ext cx="6340043" cy="1719262"/>
          </a:xfrm>
        </p:spPr>
        <p:txBody>
          <a:bodyPr anchor="b">
            <a:normAutofit/>
          </a:bodyPr>
          <a:lstStyle>
            <a:lvl1pPr>
              <a:defRPr sz="4000" b="0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40837"/>
            <a:ext cx="5264150" cy="19507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NSM_Meeti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55" y="2224851"/>
            <a:ext cx="3518695" cy="24082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gradFill>
          <a:gsLst>
            <a:gs pos="0">
              <a:schemeClr val="accent1"/>
            </a:gs>
            <a:gs pos="53000">
              <a:schemeClr val="accent3"/>
            </a:gs>
          </a:gsLst>
          <a:lin ang="36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850" y="3640841"/>
            <a:ext cx="5264150" cy="182814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50" y="1588168"/>
            <a:ext cx="6455181" cy="2033337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10" y="2220319"/>
            <a:ext cx="3520440" cy="241283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1"/>
            <a:ext cx="5791200" cy="4000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1"/>
            <a:ext cx="5791199" cy="4000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1"/>
            <a:ext cx="5791200" cy="40005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1"/>
            <a:ext cx="5791200" cy="4000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For Internal Use Only – Do Not Copy or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5791200" cy="7674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39043"/>
            <a:ext cx="5791200" cy="32330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791200" cy="7674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39043"/>
            <a:ext cx="5791200" cy="32330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262460" y="6318740"/>
            <a:ext cx="317732" cy="122336"/>
            <a:chOff x="590550" y="6313488"/>
            <a:chExt cx="296863" cy="114301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590550" y="6313488"/>
              <a:ext cx="63500" cy="112713"/>
            </a:xfrm>
            <a:custGeom>
              <a:avLst/>
              <a:gdLst>
                <a:gd name="T0" fmla="*/ 1 w 138"/>
                <a:gd name="T1" fmla="*/ 242 h 242"/>
                <a:gd name="T2" fmla="*/ 1 w 138"/>
                <a:gd name="T3" fmla="*/ 224 h 242"/>
                <a:gd name="T4" fmla="*/ 96 w 138"/>
                <a:gd name="T5" fmla="*/ 105 h 242"/>
                <a:gd name="T6" fmla="*/ 109 w 138"/>
                <a:gd name="T7" fmla="*/ 84 h 242"/>
                <a:gd name="T8" fmla="*/ 115 w 138"/>
                <a:gd name="T9" fmla="*/ 59 h 242"/>
                <a:gd name="T10" fmla="*/ 111 w 138"/>
                <a:gd name="T11" fmla="*/ 41 h 242"/>
                <a:gd name="T12" fmla="*/ 101 w 138"/>
                <a:gd name="T13" fmla="*/ 28 h 242"/>
                <a:gd name="T14" fmla="*/ 86 w 138"/>
                <a:gd name="T15" fmla="*/ 19 h 242"/>
                <a:gd name="T16" fmla="*/ 68 w 138"/>
                <a:gd name="T17" fmla="*/ 16 h 242"/>
                <a:gd name="T18" fmla="*/ 31 w 138"/>
                <a:gd name="T19" fmla="*/ 32 h 242"/>
                <a:gd name="T20" fmla="*/ 18 w 138"/>
                <a:gd name="T21" fmla="*/ 70 h 242"/>
                <a:gd name="T22" fmla="*/ 0 w 138"/>
                <a:gd name="T23" fmla="*/ 70 h 242"/>
                <a:gd name="T24" fmla="*/ 5 w 138"/>
                <a:gd name="T25" fmla="*/ 42 h 242"/>
                <a:gd name="T26" fmla="*/ 18 w 138"/>
                <a:gd name="T27" fmla="*/ 20 h 242"/>
                <a:gd name="T28" fmla="*/ 40 w 138"/>
                <a:gd name="T29" fmla="*/ 5 h 242"/>
                <a:gd name="T30" fmla="*/ 68 w 138"/>
                <a:gd name="T31" fmla="*/ 0 h 242"/>
                <a:gd name="T32" fmla="*/ 94 w 138"/>
                <a:gd name="T33" fmla="*/ 4 h 242"/>
                <a:gd name="T34" fmla="*/ 114 w 138"/>
                <a:gd name="T35" fmla="*/ 16 h 242"/>
                <a:gd name="T36" fmla="*/ 127 w 138"/>
                <a:gd name="T37" fmla="*/ 35 h 242"/>
                <a:gd name="T38" fmla="*/ 132 w 138"/>
                <a:gd name="T39" fmla="*/ 59 h 242"/>
                <a:gd name="T40" fmla="*/ 125 w 138"/>
                <a:gd name="T41" fmla="*/ 89 h 242"/>
                <a:gd name="T42" fmla="*/ 109 w 138"/>
                <a:gd name="T43" fmla="*/ 115 h 242"/>
                <a:gd name="T44" fmla="*/ 20 w 138"/>
                <a:gd name="T45" fmla="*/ 226 h 242"/>
                <a:gd name="T46" fmla="*/ 138 w 138"/>
                <a:gd name="T47" fmla="*/ 226 h 242"/>
                <a:gd name="T48" fmla="*/ 138 w 138"/>
                <a:gd name="T49" fmla="*/ 242 h 242"/>
                <a:gd name="T50" fmla="*/ 1 w 138"/>
                <a:gd name="T5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242">
                  <a:moveTo>
                    <a:pt x="1" y="242"/>
                  </a:moveTo>
                  <a:cubicBezTo>
                    <a:pt x="1" y="224"/>
                    <a:pt x="1" y="224"/>
                    <a:pt x="1" y="224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100" y="99"/>
                    <a:pt x="105" y="92"/>
                    <a:pt x="109" y="84"/>
                  </a:cubicBezTo>
                  <a:cubicBezTo>
                    <a:pt x="113" y="76"/>
                    <a:pt x="115" y="67"/>
                    <a:pt x="115" y="59"/>
                  </a:cubicBezTo>
                  <a:cubicBezTo>
                    <a:pt x="115" y="53"/>
                    <a:pt x="114" y="47"/>
                    <a:pt x="111" y="41"/>
                  </a:cubicBezTo>
                  <a:cubicBezTo>
                    <a:pt x="109" y="36"/>
                    <a:pt x="105" y="31"/>
                    <a:pt x="101" y="28"/>
                  </a:cubicBezTo>
                  <a:cubicBezTo>
                    <a:pt x="97" y="24"/>
                    <a:pt x="92" y="21"/>
                    <a:pt x="86" y="19"/>
                  </a:cubicBezTo>
                  <a:cubicBezTo>
                    <a:pt x="81" y="17"/>
                    <a:pt x="75" y="16"/>
                    <a:pt x="68" y="16"/>
                  </a:cubicBezTo>
                  <a:cubicBezTo>
                    <a:pt x="52" y="16"/>
                    <a:pt x="39" y="21"/>
                    <a:pt x="31" y="32"/>
                  </a:cubicBezTo>
                  <a:cubicBezTo>
                    <a:pt x="23" y="42"/>
                    <a:pt x="18" y="55"/>
                    <a:pt x="18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0"/>
                    <a:pt x="2" y="51"/>
                    <a:pt x="5" y="42"/>
                  </a:cubicBezTo>
                  <a:cubicBezTo>
                    <a:pt x="8" y="34"/>
                    <a:pt x="12" y="26"/>
                    <a:pt x="18" y="20"/>
                  </a:cubicBezTo>
                  <a:cubicBezTo>
                    <a:pt x="24" y="14"/>
                    <a:pt x="31" y="9"/>
                    <a:pt x="40" y="5"/>
                  </a:cubicBezTo>
                  <a:cubicBezTo>
                    <a:pt x="48" y="2"/>
                    <a:pt x="58" y="0"/>
                    <a:pt x="68" y="0"/>
                  </a:cubicBezTo>
                  <a:cubicBezTo>
                    <a:pt x="77" y="0"/>
                    <a:pt x="86" y="1"/>
                    <a:pt x="94" y="4"/>
                  </a:cubicBezTo>
                  <a:cubicBezTo>
                    <a:pt x="102" y="7"/>
                    <a:pt x="108" y="11"/>
                    <a:pt x="114" y="16"/>
                  </a:cubicBezTo>
                  <a:cubicBezTo>
                    <a:pt x="119" y="21"/>
                    <a:pt x="124" y="27"/>
                    <a:pt x="127" y="35"/>
                  </a:cubicBezTo>
                  <a:cubicBezTo>
                    <a:pt x="130" y="42"/>
                    <a:pt x="132" y="50"/>
                    <a:pt x="132" y="59"/>
                  </a:cubicBezTo>
                  <a:cubicBezTo>
                    <a:pt x="132" y="70"/>
                    <a:pt x="130" y="80"/>
                    <a:pt x="125" y="89"/>
                  </a:cubicBezTo>
                  <a:cubicBezTo>
                    <a:pt x="120" y="99"/>
                    <a:pt x="115" y="108"/>
                    <a:pt x="109" y="115"/>
                  </a:cubicBezTo>
                  <a:cubicBezTo>
                    <a:pt x="20" y="226"/>
                    <a:pt x="20" y="226"/>
                    <a:pt x="20" y="226"/>
                  </a:cubicBezTo>
                  <a:cubicBezTo>
                    <a:pt x="138" y="226"/>
                    <a:pt x="138" y="226"/>
                    <a:pt x="138" y="226"/>
                  </a:cubicBezTo>
                  <a:cubicBezTo>
                    <a:pt x="138" y="242"/>
                    <a:pt x="138" y="242"/>
                    <a:pt x="138" y="242"/>
                  </a:cubicBezTo>
                  <a:lnTo>
                    <a:pt x="1" y="2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674688" y="6313488"/>
              <a:ext cx="69850" cy="114300"/>
            </a:xfrm>
            <a:custGeom>
              <a:avLst/>
              <a:gdLst>
                <a:gd name="T0" fmla="*/ 152 w 152"/>
                <a:gd name="T1" fmla="*/ 123 h 247"/>
                <a:gd name="T2" fmla="*/ 151 w 152"/>
                <a:gd name="T3" fmla="*/ 152 h 247"/>
                <a:gd name="T4" fmla="*/ 147 w 152"/>
                <a:gd name="T5" fmla="*/ 181 h 247"/>
                <a:gd name="T6" fmla="*/ 139 w 152"/>
                <a:gd name="T7" fmla="*/ 207 h 247"/>
                <a:gd name="T8" fmla="*/ 124 w 152"/>
                <a:gd name="T9" fmla="*/ 228 h 247"/>
                <a:gd name="T10" fmla="*/ 104 w 152"/>
                <a:gd name="T11" fmla="*/ 241 h 247"/>
                <a:gd name="T12" fmla="*/ 76 w 152"/>
                <a:gd name="T13" fmla="*/ 247 h 247"/>
                <a:gd name="T14" fmla="*/ 48 w 152"/>
                <a:gd name="T15" fmla="*/ 241 h 247"/>
                <a:gd name="T16" fmla="*/ 28 w 152"/>
                <a:gd name="T17" fmla="*/ 228 h 247"/>
                <a:gd name="T18" fmla="*/ 13 w 152"/>
                <a:gd name="T19" fmla="*/ 207 h 247"/>
                <a:gd name="T20" fmla="*/ 5 w 152"/>
                <a:gd name="T21" fmla="*/ 181 h 247"/>
                <a:gd name="T22" fmla="*/ 1 w 152"/>
                <a:gd name="T23" fmla="*/ 152 h 247"/>
                <a:gd name="T24" fmla="*/ 0 w 152"/>
                <a:gd name="T25" fmla="*/ 123 h 247"/>
                <a:gd name="T26" fmla="*/ 1 w 152"/>
                <a:gd name="T27" fmla="*/ 95 h 247"/>
                <a:gd name="T28" fmla="*/ 5 w 152"/>
                <a:gd name="T29" fmla="*/ 66 h 247"/>
                <a:gd name="T30" fmla="*/ 13 w 152"/>
                <a:gd name="T31" fmla="*/ 40 h 247"/>
                <a:gd name="T32" fmla="*/ 28 w 152"/>
                <a:gd name="T33" fmla="*/ 19 h 247"/>
                <a:gd name="T34" fmla="*/ 48 w 152"/>
                <a:gd name="T35" fmla="*/ 6 h 247"/>
                <a:gd name="T36" fmla="*/ 76 w 152"/>
                <a:gd name="T37" fmla="*/ 0 h 247"/>
                <a:gd name="T38" fmla="*/ 104 w 152"/>
                <a:gd name="T39" fmla="*/ 6 h 247"/>
                <a:gd name="T40" fmla="*/ 124 w 152"/>
                <a:gd name="T41" fmla="*/ 19 h 247"/>
                <a:gd name="T42" fmla="*/ 139 w 152"/>
                <a:gd name="T43" fmla="*/ 40 h 247"/>
                <a:gd name="T44" fmla="*/ 147 w 152"/>
                <a:gd name="T45" fmla="*/ 66 h 247"/>
                <a:gd name="T46" fmla="*/ 151 w 152"/>
                <a:gd name="T47" fmla="*/ 95 h 247"/>
                <a:gd name="T48" fmla="*/ 152 w 152"/>
                <a:gd name="T49" fmla="*/ 123 h 247"/>
                <a:gd name="T50" fmla="*/ 135 w 152"/>
                <a:gd name="T51" fmla="*/ 123 h 247"/>
                <a:gd name="T52" fmla="*/ 134 w 152"/>
                <a:gd name="T53" fmla="*/ 99 h 247"/>
                <a:gd name="T54" fmla="*/ 132 w 152"/>
                <a:gd name="T55" fmla="*/ 73 h 247"/>
                <a:gd name="T56" fmla="*/ 125 w 152"/>
                <a:gd name="T57" fmla="*/ 49 h 247"/>
                <a:gd name="T58" fmla="*/ 113 w 152"/>
                <a:gd name="T59" fmla="*/ 30 h 247"/>
                <a:gd name="T60" fmla="*/ 97 w 152"/>
                <a:gd name="T61" fmla="*/ 20 h 247"/>
                <a:gd name="T62" fmla="*/ 76 w 152"/>
                <a:gd name="T63" fmla="*/ 16 h 247"/>
                <a:gd name="T64" fmla="*/ 55 w 152"/>
                <a:gd name="T65" fmla="*/ 20 h 247"/>
                <a:gd name="T66" fmla="*/ 39 w 152"/>
                <a:gd name="T67" fmla="*/ 30 h 247"/>
                <a:gd name="T68" fmla="*/ 27 w 152"/>
                <a:gd name="T69" fmla="*/ 49 h 247"/>
                <a:gd name="T70" fmla="*/ 20 w 152"/>
                <a:gd name="T71" fmla="*/ 73 h 247"/>
                <a:gd name="T72" fmla="*/ 18 w 152"/>
                <a:gd name="T73" fmla="*/ 99 h 247"/>
                <a:gd name="T74" fmla="*/ 17 w 152"/>
                <a:gd name="T75" fmla="*/ 123 h 247"/>
                <a:gd name="T76" fmla="*/ 18 w 152"/>
                <a:gd name="T77" fmla="*/ 148 h 247"/>
                <a:gd name="T78" fmla="*/ 20 w 152"/>
                <a:gd name="T79" fmla="*/ 174 h 247"/>
                <a:gd name="T80" fmla="*/ 27 w 152"/>
                <a:gd name="T81" fmla="*/ 198 h 247"/>
                <a:gd name="T82" fmla="*/ 39 w 152"/>
                <a:gd name="T83" fmla="*/ 217 h 247"/>
                <a:gd name="T84" fmla="*/ 55 w 152"/>
                <a:gd name="T85" fmla="*/ 227 h 247"/>
                <a:gd name="T86" fmla="*/ 76 w 152"/>
                <a:gd name="T87" fmla="*/ 230 h 247"/>
                <a:gd name="T88" fmla="*/ 97 w 152"/>
                <a:gd name="T89" fmla="*/ 227 h 247"/>
                <a:gd name="T90" fmla="*/ 113 w 152"/>
                <a:gd name="T91" fmla="*/ 217 h 247"/>
                <a:gd name="T92" fmla="*/ 125 w 152"/>
                <a:gd name="T93" fmla="*/ 198 h 247"/>
                <a:gd name="T94" fmla="*/ 132 w 152"/>
                <a:gd name="T95" fmla="*/ 174 h 247"/>
                <a:gd name="T96" fmla="*/ 134 w 152"/>
                <a:gd name="T97" fmla="*/ 148 h 247"/>
                <a:gd name="T98" fmla="*/ 135 w 152"/>
                <a:gd name="T99" fmla="*/ 12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247">
                  <a:moveTo>
                    <a:pt x="152" y="123"/>
                  </a:moveTo>
                  <a:cubicBezTo>
                    <a:pt x="152" y="133"/>
                    <a:pt x="152" y="142"/>
                    <a:pt x="151" y="152"/>
                  </a:cubicBezTo>
                  <a:cubicBezTo>
                    <a:pt x="151" y="162"/>
                    <a:pt x="149" y="171"/>
                    <a:pt x="147" y="181"/>
                  </a:cubicBezTo>
                  <a:cubicBezTo>
                    <a:pt x="145" y="190"/>
                    <a:pt x="143" y="199"/>
                    <a:pt x="139" y="207"/>
                  </a:cubicBezTo>
                  <a:cubicBezTo>
                    <a:pt x="135" y="215"/>
                    <a:pt x="130" y="222"/>
                    <a:pt x="124" y="228"/>
                  </a:cubicBezTo>
                  <a:cubicBezTo>
                    <a:pt x="119" y="233"/>
                    <a:pt x="112" y="237"/>
                    <a:pt x="104" y="241"/>
                  </a:cubicBezTo>
                  <a:cubicBezTo>
                    <a:pt x="96" y="245"/>
                    <a:pt x="87" y="247"/>
                    <a:pt x="76" y="247"/>
                  </a:cubicBezTo>
                  <a:cubicBezTo>
                    <a:pt x="65" y="247"/>
                    <a:pt x="56" y="245"/>
                    <a:pt x="48" y="241"/>
                  </a:cubicBezTo>
                  <a:cubicBezTo>
                    <a:pt x="40" y="237"/>
                    <a:pt x="33" y="233"/>
                    <a:pt x="28" y="228"/>
                  </a:cubicBezTo>
                  <a:cubicBezTo>
                    <a:pt x="22" y="222"/>
                    <a:pt x="17" y="215"/>
                    <a:pt x="13" y="207"/>
                  </a:cubicBezTo>
                  <a:cubicBezTo>
                    <a:pt x="9" y="199"/>
                    <a:pt x="7" y="190"/>
                    <a:pt x="5" y="181"/>
                  </a:cubicBezTo>
                  <a:cubicBezTo>
                    <a:pt x="2" y="171"/>
                    <a:pt x="1" y="162"/>
                    <a:pt x="1" y="152"/>
                  </a:cubicBezTo>
                  <a:cubicBezTo>
                    <a:pt x="0" y="142"/>
                    <a:pt x="0" y="133"/>
                    <a:pt x="0" y="123"/>
                  </a:cubicBezTo>
                  <a:cubicBezTo>
                    <a:pt x="0" y="114"/>
                    <a:pt x="0" y="104"/>
                    <a:pt x="1" y="95"/>
                  </a:cubicBezTo>
                  <a:cubicBezTo>
                    <a:pt x="1" y="85"/>
                    <a:pt x="2" y="75"/>
                    <a:pt x="5" y="66"/>
                  </a:cubicBezTo>
                  <a:cubicBezTo>
                    <a:pt x="7" y="57"/>
                    <a:pt x="9" y="48"/>
                    <a:pt x="13" y="40"/>
                  </a:cubicBezTo>
                  <a:cubicBezTo>
                    <a:pt x="17" y="32"/>
                    <a:pt x="22" y="25"/>
                    <a:pt x="28" y="19"/>
                  </a:cubicBezTo>
                  <a:cubicBezTo>
                    <a:pt x="33" y="14"/>
                    <a:pt x="40" y="9"/>
                    <a:pt x="48" y="6"/>
                  </a:cubicBezTo>
                  <a:cubicBezTo>
                    <a:pt x="56" y="2"/>
                    <a:pt x="65" y="0"/>
                    <a:pt x="76" y="0"/>
                  </a:cubicBezTo>
                  <a:cubicBezTo>
                    <a:pt x="87" y="0"/>
                    <a:pt x="96" y="2"/>
                    <a:pt x="104" y="6"/>
                  </a:cubicBezTo>
                  <a:cubicBezTo>
                    <a:pt x="112" y="9"/>
                    <a:pt x="119" y="14"/>
                    <a:pt x="124" y="19"/>
                  </a:cubicBezTo>
                  <a:cubicBezTo>
                    <a:pt x="130" y="25"/>
                    <a:pt x="135" y="32"/>
                    <a:pt x="139" y="40"/>
                  </a:cubicBezTo>
                  <a:cubicBezTo>
                    <a:pt x="143" y="48"/>
                    <a:pt x="145" y="57"/>
                    <a:pt x="147" y="66"/>
                  </a:cubicBezTo>
                  <a:cubicBezTo>
                    <a:pt x="149" y="75"/>
                    <a:pt x="151" y="85"/>
                    <a:pt x="151" y="95"/>
                  </a:cubicBezTo>
                  <a:cubicBezTo>
                    <a:pt x="152" y="104"/>
                    <a:pt x="152" y="114"/>
                    <a:pt x="152" y="123"/>
                  </a:cubicBezTo>
                  <a:close/>
                  <a:moveTo>
                    <a:pt x="135" y="123"/>
                  </a:moveTo>
                  <a:cubicBezTo>
                    <a:pt x="135" y="116"/>
                    <a:pt x="135" y="107"/>
                    <a:pt x="134" y="99"/>
                  </a:cubicBezTo>
                  <a:cubicBezTo>
                    <a:pt x="134" y="90"/>
                    <a:pt x="133" y="82"/>
                    <a:pt x="132" y="73"/>
                  </a:cubicBezTo>
                  <a:cubicBezTo>
                    <a:pt x="130" y="65"/>
                    <a:pt x="128" y="57"/>
                    <a:pt x="125" y="49"/>
                  </a:cubicBezTo>
                  <a:cubicBezTo>
                    <a:pt x="122" y="42"/>
                    <a:pt x="118" y="35"/>
                    <a:pt x="113" y="30"/>
                  </a:cubicBezTo>
                  <a:cubicBezTo>
                    <a:pt x="108" y="26"/>
                    <a:pt x="103" y="23"/>
                    <a:pt x="97" y="20"/>
                  </a:cubicBezTo>
                  <a:cubicBezTo>
                    <a:pt x="92" y="18"/>
                    <a:pt x="84" y="16"/>
                    <a:pt x="76" y="16"/>
                  </a:cubicBezTo>
                  <a:cubicBezTo>
                    <a:pt x="68" y="16"/>
                    <a:pt x="60" y="18"/>
                    <a:pt x="55" y="20"/>
                  </a:cubicBezTo>
                  <a:cubicBezTo>
                    <a:pt x="49" y="23"/>
                    <a:pt x="44" y="26"/>
                    <a:pt x="39" y="30"/>
                  </a:cubicBezTo>
                  <a:cubicBezTo>
                    <a:pt x="34" y="35"/>
                    <a:pt x="30" y="42"/>
                    <a:pt x="27" y="49"/>
                  </a:cubicBezTo>
                  <a:cubicBezTo>
                    <a:pt x="24" y="57"/>
                    <a:pt x="22" y="65"/>
                    <a:pt x="20" y="73"/>
                  </a:cubicBezTo>
                  <a:cubicBezTo>
                    <a:pt x="19" y="82"/>
                    <a:pt x="18" y="90"/>
                    <a:pt x="18" y="99"/>
                  </a:cubicBezTo>
                  <a:cubicBezTo>
                    <a:pt x="17" y="107"/>
                    <a:pt x="17" y="116"/>
                    <a:pt x="17" y="123"/>
                  </a:cubicBezTo>
                  <a:cubicBezTo>
                    <a:pt x="17" y="131"/>
                    <a:pt x="17" y="139"/>
                    <a:pt x="18" y="148"/>
                  </a:cubicBezTo>
                  <a:cubicBezTo>
                    <a:pt x="18" y="157"/>
                    <a:pt x="19" y="165"/>
                    <a:pt x="20" y="174"/>
                  </a:cubicBezTo>
                  <a:cubicBezTo>
                    <a:pt x="22" y="182"/>
                    <a:pt x="24" y="190"/>
                    <a:pt x="27" y="198"/>
                  </a:cubicBezTo>
                  <a:cubicBezTo>
                    <a:pt x="30" y="205"/>
                    <a:pt x="34" y="211"/>
                    <a:pt x="39" y="217"/>
                  </a:cubicBezTo>
                  <a:cubicBezTo>
                    <a:pt x="44" y="221"/>
                    <a:pt x="49" y="224"/>
                    <a:pt x="55" y="227"/>
                  </a:cubicBezTo>
                  <a:cubicBezTo>
                    <a:pt x="60" y="229"/>
                    <a:pt x="68" y="230"/>
                    <a:pt x="76" y="230"/>
                  </a:cubicBezTo>
                  <a:cubicBezTo>
                    <a:pt x="84" y="230"/>
                    <a:pt x="92" y="229"/>
                    <a:pt x="97" y="227"/>
                  </a:cubicBezTo>
                  <a:cubicBezTo>
                    <a:pt x="103" y="224"/>
                    <a:pt x="108" y="221"/>
                    <a:pt x="113" y="217"/>
                  </a:cubicBezTo>
                  <a:cubicBezTo>
                    <a:pt x="118" y="211"/>
                    <a:pt x="122" y="205"/>
                    <a:pt x="125" y="198"/>
                  </a:cubicBezTo>
                  <a:cubicBezTo>
                    <a:pt x="128" y="190"/>
                    <a:pt x="130" y="182"/>
                    <a:pt x="132" y="174"/>
                  </a:cubicBezTo>
                  <a:cubicBezTo>
                    <a:pt x="133" y="165"/>
                    <a:pt x="134" y="157"/>
                    <a:pt x="134" y="148"/>
                  </a:cubicBezTo>
                  <a:cubicBezTo>
                    <a:pt x="135" y="139"/>
                    <a:pt x="135" y="131"/>
                    <a:pt x="135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57238" y="6315076"/>
              <a:ext cx="36513" cy="111125"/>
            </a:xfrm>
            <a:custGeom>
              <a:avLst/>
              <a:gdLst>
                <a:gd name="T0" fmla="*/ 18 w 23"/>
                <a:gd name="T1" fmla="*/ 70 h 70"/>
                <a:gd name="T2" fmla="*/ 18 w 23"/>
                <a:gd name="T3" fmla="*/ 6 h 70"/>
                <a:gd name="T4" fmla="*/ 0 w 23"/>
                <a:gd name="T5" fmla="*/ 19 h 70"/>
                <a:gd name="T6" fmla="*/ 0 w 23"/>
                <a:gd name="T7" fmla="*/ 13 h 70"/>
                <a:gd name="T8" fmla="*/ 18 w 23"/>
                <a:gd name="T9" fmla="*/ 0 h 70"/>
                <a:gd name="T10" fmla="*/ 23 w 23"/>
                <a:gd name="T11" fmla="*/ 0 h 70"/>
                <a:gd name="T12" fmla="*/ 23 w 23"/>
                <a:gd name="T13" fmla="*/ 70 h 70"/>
                <a:gd name="T14" fmla="*/ 18 w 23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0">
                  <a:moveTo>
                    <a:pt x="18" y="70"/>
                  </a:moveTo>
                  <a:lnTo>
                    <a:pt x="18" y="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19150" y="6315076"/>
              <a:ext cx="68263" cy="112713"/>
            </a:xfrm>
            <a:custGeom>
              <a:avLst/>
              <a:gdLst>
                <a:gd name="T0" fmla="*/ 147 w 147"/>
                <a:gd name="T1" fmla="*/ 163 h 242"/>
                <a:gd name="T2" fmla="*/ 142 w 147"/>
                <a:gd name="T3" fmla="*/ 194 h 242"/>
                <a:gd name="T4" fmla="*/ 129 w 147"/>
                <a:gd name="T5" fmla="*/ 219 h 242"/>
                <a:gd name="T6" fmla="*/ 106 w 147"/>
                <a:gd name="T7" fmla="*/ 236 h 242"/>
                <a:gd name="T8" fmla="*/ 74 w 147"/>
                <a:gd name="T9" fmla="*/ 242 h 242"/>
                <a:gd name="T10" fmla="*/ 43 w 147"/>
                <a:gd name="T11" fmla="*/ 237 h 242"/>
                <a:gd name="T12" fmla="*/ 20 w 147"/>
                <a:gd name="T13" fmla="*/ 221 h 242"/>
                <a:gd name="T14" fmla="*/ 5 w 147"/>
                <a:gd name="T15" fmla="*/ 198 h 242"/>
                <a:gd name="T16" fmla="*/ 0 w 147"/>
                <a:gd name="T17" fmla="*/ 169 h 242"/>
                <a:gd name="T18" fmla="*/ 17 w 147"/>
                <a:gd name="T19" fmla="*/ 169 h 242"/>
                <a:gd name="T20" fmla="*/ 22 w 147"/>
                <a:gd name="T21" fmla="*/ 192 h 242"/>
                <a:gd name="T22" fmla="*/ 33 w 147"/>
                <a:gd name="T23" fmla="*/ 210 h 242"/>
                <a:gd name="T24" fmla="*/ 50 w 147"/>
                <a:gd name="T25" fmla="*/ 222 h 242"/>
                <a:gd name="T26" fmla="*/ 74 w 147"/>
                <a:gd name="T27" fmla="*/ 226 h 242"/>
                <a:gd name="T28" fmla="*/ 116 w 147"/>
                <a:gd name="T29" fmla="*/ 208 h 242"/>
                <a:gd name="T30" fmla="*/ 129 w 147"/>
                <a:gd name="T31" fmla="*/ 163 h 242"/>
                <a:gd name="T32" fmla="*/ 126 w 147"/>
                <a:gd name="T33" fmla="*/ 138 h 242"/>
                <a:gd name="T34" fmla="*/ 117 w 147"/>
                <a:gd name="T35" fmla="*/ 118 h 242"/>
                <a:gd name="T36" fmla="*/ 100 w 147"/>
                <a:gd name="T37" fmla="*/ 105 h 242"/>
                <a:gd name="T38" fmla="*/ 76 w 147"/>
                <a:gd name="T39" fmla="*/ 100 h 242"/>
                <a:gd name="T40" fmla="*/ 47 w 147"/>
                <a:gd name="T41" fmla="*/ 106 h 242"/>
                <a:gd name="T42" fmla="*/ 25 w 147"/>
                <a:gd name="T43" fmla="*/ 126 h 242"/>
                <a:gd name="T44" fmla="*/ 4 w 147"/>
                <a:gd name="T45" fmla="*/ 126 h 242"/>
                <a:gd name="T46" fmla="*/ 10 w 147"/>
                <a:gd name="T47" fmla="*/ 0 h 242"/>
                <a:gd name="T48" fmla="*/ 139 w 147"/>
                <a:gd name="T49" fmla="*/ 0 h 242"/>
                <a:gd name="T50" fmla="*/ 139 w 147"/>
                <a:gd name="T51" fmla="*/ 16 h 242"/>
                <a:gd name="T52" fmla="*/ 26 w 147"/>
                <a:gd name="T53" fmla="*/ 16 h 242"/>
                <a:gd name="T54" fmla="*/ 21 w 147"/>
                <a:gd name="T55" fmla="*/ 110 h 242"/>
                <a:gd name="T56" fmla="*/ 45 w 147"/>
                <a:gd name="T57" fmla="*/ 90 h 242"/>
                <a:gd name="T58" fmla="*/ 76 w 147"/>
                <a:gd name="T59" fmla="*/ 84 h 242"/>
                <a:gd name="T60" fmla="*/ 107 w 147"/>
                <a:gd name="T61" fmla="*/ 90 h 242"/>
                <a:gd name="T62" fmla="*/ 129 w 147"/>
                <a:gd name="T63" fmla="*/ 106 h 242"/>
                <a:gd name="T64" fmla="*/ 142 w 147"/>
                <a:gd name="T65" fmla="*/ 132 h 242"/>
                <a:gd name="T66" fmla="*/ 147 w 147"/>
                <a:gd name="T67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7" h="242">
                  <a:moveTo>
                    <a:pt x="147" y="163"/>
                  </a:moveTo>
                  <a:cubicBezTo>
                    <a:pt x="147" y="174"/>
                    <a:pt x="145" y="184"/>
                    <a:pt x="142" y="194"/>
                  </a:cubicBezTo>
                  <a:cubicBezTo>
                    <a:pt x="139" y="204"/>
                    <a:pt x="135" y="212"/>
                    <a:pt x="129" y="219"/>
                  </a:cubicBezTo>
                  <a:cubicBezTo>
                    <a:pt x="123" y="226"/>
                    <a:pt x="115" y="232"/>
                    <a:pt x="106" y="236"/>
                  </a:cubicBezTo>
                  <a:cubicBezTo>
                    <a:pt x="97" y="240"/>
                    <a:pt x="86" y="242"/>
                    <a:pt x="74" y="242"/>
                  </a:cubicBezTo>
                  <a:cubicBezTo>
                    <a:pt x="63" y="242"/>
                    <a:pt x="52" y="240"/>
                    <a:pt x="43" y="237"/>
                  </a:cubicBezTo>
                  <a:cubicBezTo>
                    <a:pt x="34" y="233"/>
                    <a:pt x="27" y="228"/>
                    <a:pt x="20" y="221"/>
                  </a:cubicBezTo>
                  <a:cubicBezTo>
                    <a:pt x="14" y="214"/>
                    <a:pt x="9" y="207"/>
                    <a:pt x="5" y="198"/>
                  </a:cubicBezTo>
                  <a:cubicBezTo>
                    <a:pt x="2" y="189"/>
                    <a:pt x="0" y="179"/>
                    <a:pt x="0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77"/>
                    <a:pt x="19" y="185"/>
                    <a:pt x="22" y="192"/>
                  </a:cubicBezTo>
                  <a:cubicBezTo>
                    <a:pt x="24" y="199"/>
                    <a:pt x="28" y="205"/>
                    <a:pt x="33" y="210"/>
                  </a:cubicBezTo>
                  <a:cubicBezTo>
                    <a:pt x="38" y="215"/>
                    <a:pt x="44" y="219"/>
                    <a:pt x="50" y="222"/>
                  </a:cubicBezTo>
                  <a:cubicBezTo>
                    <a:pt x="57" y="224"/>
                    <a:pt x="65" y="226"/>
                    <a:pt x="74" y="226"/>
                  </a:cubicBezTo>
                  <a:cubicBezTo>
                    <a:pt x="92" y="226"/>
                    <a:pt x="106" y="220"/>
                    <a:pt x="116" y="208"/>
                  </a:cubicBezTo>
                  <a:cubicBezTo>
                    <a:pt x="125" y="197"/>
                    <a:pt x="129" y="182"/>
                    <a:pt x="129" y="163"/>
                  </a:cubicBezTo>
                  <a:cubicBezTo>
                    <a:pt x="129" y="154"/>
                    <a:pt x="128" y="146"/>
                    <a:pt x="126" y="138"/>
                  </a:cubicBezTo>
                  <a:cubicBezTo>
                    <a:pt x="124" y="131"/>
                    <a:pt x="121" y="124"/>
                    <a:pt x="117" y="118"/>
                  </a:cubicBezTo>
                  <a:cubicBezTo>
                    <a:pt x="112" y="113"/>
                    <a:pt x="107" y="108"/>
                    <a:pt x="100" y="105"/>
                  </a:cubicBezTo>
                  <a:cubicBezTo>
                    <a:pt x="93" y="102"/>
                    <a:pt x="86" y="100"/>
                    <a:pt x="76" y="100"/>
                  </a:cubicBezTo>
                  <a:cubicBezTo>
                    <a:pt x="66" y="100"/>
                    <a:pt x="56" y="102"/>
                    <a:pt x="47" y="106"/>
                  </a:cubicBezTo>
                  <a:cubicBezTo>
                    <a:pt x="38" y="110"/>
                    <a:pt x="31" y="117"/>
                    <a:pt x="2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7" y="101"/>
                    <a:pt x="35" y="94"/>
                    <a:pt x="45" y="90"/>
                  </a:cubicBezTo>
                  <a:cubicBezTo>
                    <a:pt x="55" y="86"/>
                    <a:pt x="66" y="84"/>
                    <a:pt x="76" y="84"/>
                  </a:cubicBezTo>
                  <a:cubicBezTo>
                    <a:pt x="88" y="84"/>
                    <a:pt x="99" y="86"/>
                    <a:pt x="107" y="90"/>
                  </a:cubicBezTo>
                  <a:cubicBezTo>
                    <a:pt x="116" y="94"/>
                    <a:pt x="123" y="99"/>
                    <a:pt x="129" y="106"/>
                  </a:cubicBezTo>
                  <a:cubicBezTo>
                    <a:pt x="135" y="114"/>
                    <a:pt x="139" y="122"/>
                    <a:pt x="142" y="132"/>
                  </a:cubicBezTo>
                  <a:cubicBezTo>
                    <a:pt x="145" y="141"/>
                    <a:pt x="147" y="152"/>
                    <a:pt x="147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0550" y="6313488"/>
              <a:ext cx="63500" cy="112713"/>
            </a:xfrm>
            <a:custGeom>
              <a:avLst/>
              <a:gdLst>
                <a:gd name="T0" fmla="*/ 1 w 138"/>
                <a:gd name="T1" fmla="*/ 242 h 242"/>
                <a:gd name="T2" fmla="*/ 1 w 138"/>
                <a:gd name="T3" fmla="*/ 224 h 242"/>
                <a:gd name="T4" fmla="*/ 96 w 138"/>
                <a:gd name="T5" fmla="*/ 105 h 242"/>
                <a:gd name="T6" fmla="*/ 109 w 138"/>
                <a:gd name="T7" fmla="*/ 84 h 242"/>
                <a:gd name="T8" fmla="*/ 115 w 138"/>
                <a:gd name="T9" fmla="*/ 59 h 242"/>
                <a:gd name="T10" fmla="*/ 111 w 138"/>
                <a:gd name="T11" fmla="*/ 41 h 242"/>
                <a:gd name="T12" fmla="*/ 101 w 138"/>
                <a:gd name="T13" fmla="*/ 28 h 242"/>
                <a:gd name="T14" fmla="*/ 86 w 138"/>
                <a:gd name="T15" fmla="*/ 19 h 242"/>
                <a:gd name="T16" fmla="*/ 68 w 138"/>
                <a:gd name="T17" fmla="*/ 16 h 242"/>
                <a:gd name="T18" fmla="*/ 31 w 138"/>
                <a:gd name="T19" fmla="*/ 32 h 242"/>
                <a:gd name="T20" fmla="*/ 18 w 138"/>
                <a:gd name="T21" fmla="*/ 70 h 242"/>
                <a:gd name="T22" fmla="*/ 0 w 138"/>
                <a:gd name="T23" fmla="*/ 70 h 242"/>
                <a:gd name="T24" fmla="*/ 5 w 138"/>
                <a:gd name="T25" fmla="*/ 42 h 242"/>
                <a:gd name="T26" fmla="*/ 18 w 138"/>
                <a:gd name="T27" fmla="*/ 20 h 242"/>
                <a:gd name="T28" fmla="*/ 40 w 138"/>
                <a:gd name="T29" fmla="*/ 5 h 242"/>
                <a:gd name="T30" fmla="*/ 68 w 138"/>
                <a:gd name="T31" fmla="*/ 0 h 242"/>
                <a:gd name="T32" fmla="*/ 94 w 138"/>
                <a:gd name="T33" fmla="*/ 4 h 242"/>
                <a:gd name="T34" fmla="*/ 114 w 138"/>
                <a:gd name="T35" fmla="*/ 16 h 242"/>
                <a:gd name="T36" fmla="*/ 127 w 138"/>
                <a:gd name="T37" fmla="*/ 35 h 242"/>
                <a:gd name="T38" fmla="*/ 132 w 138"/>
                <a:gd name="T39" fmla="*/ 59 h 242"/>
                <a:gd name="T40" fmla="*/ 125 w 138"/>
                <a:gd name="T41" fmla="*/ 89 h 242"/>
                <a:gd name="T42" fmla="*/ 109 w 138"/>
                <a:gd name="T43" fmla="*/ 115 h 242"/>
                <a:gd name="T44" fmla="*/ 20 w 138"/>
                <a:gd name="T45" fmla="*/ 226 h 242"/>
                <a:gd name="T46" fmla="*/ 138 w 138"/>
                <a:gd name="T47" fmla="*/ 226 h 242"/>
                <a:gd name="T48" fmla="*/ 138 w 138"/>
                <a:gd name="T49" fmla="*/ 242 h 242"/>
                <a:gd name="T50" fmla="*/ 1 w 138"/>
                <a:gd name="T5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242">
                  <a:moveTo>
                    <a:pt x="1" y="242"/>
                  </a:moveTo>
                  <a:cubicBezTo>
                    <a:pt x="1" y="224"/>
                    <a:pt x="1" y="224"/>
                    <a:pt x="1" y="224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100" y="99"/>
                    <a:pt x="105" y="92"/>
                    <a:pt x="109" y="84"/>
                  </a:cubicBezTo>
                  <a:cubicBezTo>
                    <a:pt x="113" y="76"/>
                    <a:pt x="115" y="67"/>
                    <a:pt x="115" y="59"/>
                  </a:cubicBezTo>
                  <a:cubicBezTo>
                    <a:pt x="115" y="53"/>
                    <a:pt x="114" y="47"/>
                    <a:pt x="111" y="41"/>
                  </a:cubicBezTo>
                  <a:cubicBezTo>
                    <a:pt x="109" y="36"/>
                    <a:pt x="105" y="31"/>
                    <a:pt x="101" y="28"/>
                  </a:cubicBezTo>
                  <a:cubicBezTo>
                    <a:pt x="97" y="24"/>
                    <a:pt x="92" y="21"/>
                    <a:pt x="86" y="19"/>
                  </a:cubicBezTo>
                  <a:cubicBezTo>
                    <a:pt x="81" y="17"/>
                    <a:pt x="75" y="16"/>
                    <a:pt x="68" y="16"/>
                  </a:cubicBezTo>
                  <a:cubicBezTo>
                    <a:pt x="52" y="16"/>
                    <a:pt x="39" y="21"/>
                    <a:pt x="31" y="32"/>
                  </a:cubicBezTo>
                  <a:cubicBezTo>
                    <a:pt x="23" y="42"/>
                    <a:pt x="18" y="55"/>
                    <a:pt x="18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0"/>
                    <a:pt x="2" y="51"/>
                    <a:pt x="5" y="42"/>
                  </a:cubicBezTo>
                  <a:cubicBezTo>
                    <a:pt x="8" y="34"/>
                    <a:pt x="12" y="26"/>
                    <a:pt x="18" y="20"/>
                  </a:cubicBezTo>
                  <a:cubicBezTo>
                    <a:pt x="24" y="14"/>
                    <a:pt x="31" y="9"/>
                    <a:pt x="40" y="5"/>
                  </a:cubicBezTo>
                  <a:cubicBezTo>
                    <a:pt x="48" y="2"/>
                    <a:pt x="58" y="0"/>
                    <a:pt x="68" y="0"/>
                  </a:cubicBezTo>
                  <a:cubicBezTo>
                    <a:pt x="77" y="0"/>
                    <a:pt x="86" y="1"/>
                    <a:pt x="94" y="4"/>
                  </a:cubicBezTo>
                  <a:cubicBezTo>
                    <a:pt x="102" y="7"/>
                    <a:pt x="108" y="11"/>
                    <a:pt x="114" y="16"/>
                  </a:cubicBezTo>
                  <a:cubicBezTo>
                    <a:pt x="119" y="21"/>
                    <a:pt x="124" y="27"/>
                    <a:pt x="127" y="35"/>
                  </a:cubicBezTo>
                  <a:cubicBezTo>
                    <a:pt x="130" y="42"/>
                    <a:pt x="132" y="50"/>
                    <a:pt x="132" y="59"/>
                  </a:cubicBezTo>
                  <a:cubicBezTo>
                    <a:pt x="132" y="70"/>
                    <a:pt x="130" y="80"/>
                    <a:pt x="125" y="89"/>
                  </a:cubicBezTo>
                  <a:cubicBezTo>
                    <a:pt x="120" y="99"/>
                    <a:pt x="115" y="108"/>
                    <a:pt x="109" y="115"/>
                  </a:cubicBezTo>
                  <a:cubicBezTo>
                    <a:pt x="20" y="226"/>
                    <a:pt x="20" y="226"/>
                    <a:pt x="20" y="226"/>
                  </a:cubicBezTo>
                  <a:cubicBezTo>
                    <a:pt x="138" y="226"/>
                    <a:pt x="138" y="226"/>
                    <a:pt x="138" y="226"/>
                  </a:cubicBezTo>
                  <a:cubicBezTo>
                    <a:pt x="138" y="242"/>
                    <a:pt x="138" y="242"/>
                    <a:pt x="138" y="242"/>
                  </a:cubicBezTo>
                  <a:lnTo>
                    <a:pt x="1" y="2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674688" y="6313488"/>
              <a:ext cx="69850" cy="114300"/>
            </a:xfrm>
            <a:custGeom>
              <a:avLst/>
              <a:gdLst>
                <a:gd name="T0" fmla="*/ 152 w 152"/>
                <a:gd name="T1" fmla="*/ 123 h 247"/>
                <a:gd name="T2" fmla="*/ 151 w 152"/>
                <a:gd name="T3" fmla="*/ 152 h 247"/>
                <a:gd name="T4" fmla="*/ 147 w 152"/>
                <a:gd name="T5" fmla="*/ 181 h 247"/>
                <a:gd name="T6" fmla="*/ 139 w 152"/>
                <a:gd name="T7" fmla="*/ 207 h 247"/>
                <a:gd name="T8" fmla="*/ 124 w 152"/>
                <a:gd name="T9" fmla="*/ 228 h 247"/>
                <a:gd name="T10" fmla="*/ 104 w 152"/>
                <a:gd name="T11" fmla="*/ 241 h 247"/>
                <a:gd name="T12" fmla="*/ 76 w 152"/>
                <a:gd name="T13" fmla="*/ 247 h 247"/>
                <a:gd name="T14" fmla="*/ 48 w 152"/>
                <a:gd name="T15" fmla="*/ 241 h 247"/>
                <a:gd name="T16" fmla="*/ 28 w 152"/>
                <a:gd name="T17" fmla="*/ 228 h 247"/>
                <a:gd name="T18" fmla="*/ 13 w 152"/>
                <a:gd name="T19" fmla="*/ 207 h 247"/>
                <a:gd name="T20" fmla="*/ 5 w 152"/>
                <a:gd name="T21" fmla="*/ 181 h 247"/>
                <a:gd name="T22" fmla="*/ 1 w 152"/>
                <a:gd name="T23" fmla="*/ 152 h 247"/>
                <a:gd name="T24" fmla="*/ 0 w 152"/>
                <a:gd name="T25" fmla="*/ 123 h 247"/>
                <a:gd name="T26" fmla="*/ 1 w 152"/>
                <a:gd name="T27" fmla="*/ 95 h 247"/>
                <a:gd name="T28" fmla="*/ 5 w 152"/>
                <a:gd name="T29" fmla="*/ 66 h 247"/>
                <a:gd name="T30" fmla="*/ 13 w 152"/>
                <a:gd name="T31" fmla="*/ 40 h 247"/>
                <a:gd name="T32" fmla="*/ 28 w 152"/>
                <a:gd name="T33" fmla="*/ 19 h 247"/>
                <a:gd name="T34" fmla="*/ 48 w 152"/>
                <a:gd name="T35" fmla="*/ 6 h 247"/>
                <a:gd name="T36" fmla="*/ 76 w 152"/>
                <a:gd name="T37" fmla="*/ 0 h 247"/>
                <a:gd name="T38" fmla="*/ 104 w 152"/>
                <a:gd name="T39" fmla="*/ 6 h 247"/>
                <a:gd name="T40" fmla="*/ 124 w 152"/>
                <a:gd name="T41" fmla="*/ 19 h 247"/>
                <a:gd name="T42" fmla="*/ 139 w 152"/>
                <a:gd name="T43" fmla="*/ 40 h 247"/>
                <a:gd name="T44" fmla="*/ 147 w 152"/>
                <a:gd name="T45" fmla="*/ 66 h 247"/>
                <a:gd name="T46" fmla="*/ 151 w 152"/>
                <a:gd name="T47" fmla="*/ 95 h 247"/>
                <a:gd name="T48" fmla="*/ 152 w 152"/>
                <a:gd name="T49" fmla="*/ 123 h 247"/>
                <a:gd name="T50" fmla="*/ 135 w 152"/>
                <a:gd name="T51" fmla="*/ 123 h 247"/>
                <a:gd name="T52" fmla="*/ 134 w 152"/>
                <a:gd name="T53" fmla="*/ 99 h 247"/>
                <a:gd name="T54" fmla="*/ 132 w 152"/>
                <a:gd name="T55" fmla="*/ 73 h 247"/>
                <a:gd name="T56" fmla="*/ 125 w 152"/>
                <a:gd name="T57" fmla="*/ 49 h 247"/>
                <a:gd name="T58" fmla="*/ 113 w 152"/>
                <a:gd name="T59" fmla="*/ 30 h 247"/>
                <a:gd name="T60" fmla="*/ 97 w 152"/>
                <a:gd name="T61" fmla="*/ 20 h 247"/>
                <a:gd name="T62" fmla="*/ 76 w 152"/>
                <a:gd name="T63" fmla="*/ 16 h 247"/>
                <a:gd name="T64" fmla="*/ 55 w 152"/>
                <a:gd name="T65" fmla="*/ 20 h 247"/>
                <a:gd name="T66" fmla="*/ 39 w 152"/>
                <a:gd name="T67" fmla="*/ 30 h 247"/>
                <a:gd name="T68" fmla="*/ 27 w 152"/>
                <a:gd name="T69" fmla="*/ 49 h 247"/>
                <a:gd name="T70" fmla="*/ 20 w 152"/>
                <a:gd name="T71" fmla="*/ 73 h 247"/>
                <a:gd name="T72" fmla="*/ 18 w 152"/>
                <a:gd name="T73" fmla="*/ 99 h 247"/>
                <a:gd name="T74" fmla="*/ 17 w 152"/>
                <a:gd name="T75" fmla="*/ 123 h 247"/>
                <a:gd name="T76" fmla="*/ 18 w 152"/>
                <a:gd name="T77" fmla="*/ 148 h 247"/>
                <a:gd name="T78" fmla="*/ 20 w 152"/>
                <a:gd name="T79" fmla="*/ 174 h 247"/>
                <a:gd name="T80" fmla="*/ 27 w 152"/>
                <a:gd name="T81" fmla="*/ 198 h 247"/>
                <a:gd name="T82" fmla="*/ 39 w 152"/>
                <a:gd name="T83" fmla="*/ 217 h 247"/>
                <a:gd name="T84" fmla="*/ 55 w 152"/>
                <a:gd name="T85" fmla="*/ 227 h 247"/>
                <a:gd name="T86" fmla="*/ 76 w 152"/>
                <a:gd name="T87" fmla="*/ 230 h 247"/>
                <a:gd name="T88" fmla="*/ 97 w 152"/>
                <a:gd name="T89" fmla="*/ 227 h 247"/>
                <a:gd name="T90" fmla="*/ 113 w 152"/>
                <a:gd name="T91" fmla="*/ 217 h 247"/>
                <a:gd name="T92" fmla="*/ 125 w 152"/>
                <a:gd name="T93" fmla="*/ 198 h 247"/>
                <a:gd name="T94" fmla="*/ 132 w 152"/>
                <a:gd name="T95" fmla="*/ 174 h 247"/>
                <a:gd name="T96" fmla="*/ 134 w 152"/>
                <a:gd name="T97" fmla="*/ 148 h 247"/>
                <a:gd name="T98" fmla="*/ 135 w 152"/>
                <a:gd name="T99" fmla="*/ 12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247">
                  <a:moveTo>
                    <a:pt x="152" y="123"/>
                  </a:moveTo>
                  <a:cubicBezTo>
                    <a:pt x="152" y="133"/>
                    <a:pt x="152" y="142"/>
                    <a:pt x="151" y="152"/>
                  </a:cubicBezTo>
                  <a:cubicBezTo>
                    <a:pt x="151" y="162"/>
                    <a:pt x="149" y="171"/>
                    <a:pt x="147" y="181"/>
                  </a:cubicBezTo>
                  <a:cubicBezTo>
                    <a:pt x="145" y="190"/>
                    <a:pt x="143" y="199"/>
                    <a:pt x="139" y="207"/>
                  </a:cubicBezTo>
                  <a:cubicBezTo>
                    <a:pt x="135" y="215"/>
                    <a:pt x="130" y="222"/>
                    <a:pt x="124" y="228"/>
                  </a:cubicBezTo>
                  <a:cubicBezTo>
                    <a:pt x="119" y="233"/>
                    <a:pt x="112" y="237"/>
                    <a:pt x="104" y="241"/>
                  </a:cubicBezTo>
                  <a:cubicBezTo>
                    <a:pt x="96" y="245"/>
                    <a:pt x="87" y="247"/>
                    <a:pt x="76" y="247"/>
                  </a:cubicBezTo>
                  <a:cubicBezTo>
                    <a:pt x="65" y="247"/>
                    <a:pt x="56" y="245"/>
                    <a:pt x="48" y="241"/>
                  </a:cubicBezTo>
                  <a:cubicBezTo>
                    <a:pt x="40" y="237"/>
                    <a:pt x="33" y="233"/>
                    <a:pt x="28" y="228"/>
                  </a:cubicBezTo>
                  <a:cubicBezTo>
                    <a:pt x="22" y="222"/>
                    <a:pt x="17" y="215"/>
                    <a:pt x="13" y="207"/>
                  </a:cubicBezTo>
                  <a:cubicBezTo>
                    <a:pt x="9" y="199"/>
                    <a:pt x="7" y="190"/>
                    <a:pt x="5" y="181"/>
                  </a:cubicBezTo>
                  <a:cubicBezTo>
                    <a:pt x="2" y="171"/>
                    <a:pt x="1" y="162"/>
                    <a:pt x="1" y="152"/>
                  </a:cubicBezTo>
                  <a:cubicBezTo>
                    <a:pt x="0" y="142"/>
                    <a:pt x="0" y="133"/>
                    <a:pt x="0" y="123"/>
                  </a:cubicBezTo>
                  <a:cubicBezTo>
                    <a:pt x="0" y="114"/>
                    <a:pt x="0" y="104"/>
                    <a:pt x="1" y="95"/>
                  </a:cubicBezTo>
                  <a:cubicBezTo>
                    <a:pt x="1" y="85"/>
                    <a:pt x="2" y="75"/>
                    <a:pt x="5" y="66"/>
                  </a:cubicBezTo>
                  <a:cubicBezTo>
                    <a:pt x="7" y="57"/>
                    <a:pt x="9" y="48"/>
                    <a:pt x="13" y="40"/>
                  </a:cubicBezTo>
                  <a:cubicBezTo>
                    <a:pt x="17" y="32"/>
                    <a:pt x="22" y="25"/>
                    <a:pt x="28" y="19"/>
                  </a:cubicBezTo>
                  <a:cubicBezTo>
                    <a:pt x="33" y="14"/>
                    <a:pt x="40" y="9"/>
                    <a:pt x="48" y="6"/>
                  </a:cubicBezTo>
                  <a:cubicBezTo>
                    <a:pt x="56" y="2"/>
                    <a:pt x="65" y="0"/>
                    <a:pt x="76" y="0"/>
                  </a:cubicBezTo>
                  <a:cubicBezTo>
                    <a:pt x="87" y="0"/>
                    <a:pt x="96" y="2"/>
                    <a:pt x="104" y="6"/>
                  </a:cubicBezTo>
                  <a:cubicBezTo>
                    <a:pt x="112" y="9"/>
                    <a:pt x="119" y="14"/>
                    <a:pt x="124" y="19"/>
                  </a:cubicBezTo>
                  <a:cubicBezTo>
                    <a:pt x="130" y="25"/>
                    <a:pt x="135" y="32"/>
                    <a:pt x="139" y="40"/>
                  </a:cubicBezTo>
                  <a:cubicBezTo>
                    <a:pt x="143" y="48"/>
                    <a:pt x="145" y="57"/>
                    <a:pt x="147" y="66"/>
                  </a:cubicBezTo>
                  <a:cubicBezTo>
                    <a:pt x="149" y="75"/>
                    <a:pt x="151" y="85"/>
                    <a:pt x="151" y="95"/>
                  </a:cubicBezTo>
                  <a:cubicBezTo>
                    <a:pt x="152" y="104"/>
                    <a:pt x="152" y="114"/>
                    <a:pt x="152" y="123"/>
                  </a:cubicBezTo>
                  <a:close/>
                  <a:moveTo>
                    <a:pt x="135" y="123"/>
                  </a:moveTo>
                  <a:cubicBezTo>
                    <a:pt x="135" y="116"/>
                    <a:pt x="135" y="107"/>
                    <a:pt x="134" y="99"/>
                  </a:cubicBezTo>
                  <a:cubicBezTo>
                    <a:pt x="134" y="90"/>
                    <a:pt x="133" y="82"/>
                    <a:pt x="132" y="73"/>
                  </a:cubicBezTo>
                  <a:cubicBezTo>
                    <a:pt x="130" y="65"/>
                    <a:pt x="128" y="57"/>
                    <a:pt x="125" y="49"/>
                  </a:cubicBezTo>
                  <a:cubicBezTo>
                    <a:pt x="122" y="42"/>
                    <a:pt x="118" y="35"/>
                    <a:pt x="113" y="30"/>
                  </a:cubicBezTo>
                  <a:cubicBezTo>
                    <a:pt x="108" y="26"/>
                    <a:pt x="103" y="23"/>
                    <a:pt x="97" y="20"/>
                  </a:cubicBezTo>
                  <a:cubicBezTo>
                    <a:pt x="92" y="18"/>
                    <a:pt x="84" y="16"/>
                    <a:pt x="76" y="16"/>
                  </a:cubicBezTo>
                  <a:cubicBezTo>
                    <a:pt x="68" y="16"/>
                    <a:pt x="60" y="18"/>
                    <a:pt x="55" y="20"/>
                  </a:cubicBezTo>
                  <a:cubicBezTo>
                    <a:pt x="49" y="23"/>
                    <a:pt x="44" y="26"/>
                    <a:pt x="39" y="30"/>
                  </a:cubicBezTo>
                  <a:cubicBezTo>
                    <a:pt x="34" y="35"/>
                    <a:pt x="30" y="42"/>
                    <a:pt x="27" y="49"/>
                  </a:cubicBezTo>
                  <a:cubicBezTo>
                    <a:pt x="24" y="57"/>
                    <a:pt x="22" y="65"/>
                    <a:pt x="20" y="73"/>
                  </a:cubicBezTo>
                  <a:cubicBezTo>
                    <a:pt x="19" y="82"/>
                    <a:pt x="18" y="90"/>
                    <a:pt x="18" y="99"/>
                  </a:cubicBezTo>
                  <a:cubicBezTo>
                    <a:pt x="17" y="107"/>
                    <a:pt x="17" y="116"/>
                    <a:pt x="17" y="123"/>
                  </a:cubicBezTo>
                  <a:cubicBezTo>
                    <a:pt x="17" y="131"/>
                    <a:pt x="17" y="139"/>
                    <a:pt x="18" y="148"/>
                  </a:cubicBezTo>
                  <a:cubicBezTo>
                    <a:pt x="18" y="157"/>
                    <a:pt x="19" y="165"/>
                    <a:pt x="20" y="174"/>
                  </a:cubicBezTo>
                  <a:cubicBezTo>
                    <a:pt x="22" y="182"/>
                    <a:pt x="24" y="190"/>
                    <a:pt x="27" y="198"/>
                  </a:cubicBezTo>
                  <a:cubicBezTo>
                    <a:pt x="30" y="205"/>
                    <a:pt x="34" y="211"/>
                    <a:pt x="39" y="217"/>
                  </a:cubicBezTo>
                  <a:cubicBezTo>
                    <a:pt x="44" y="221"/>
                    <a:pt x="49" y="224"/>
                    <a:pt x="55" y="227"/>
                  </a:cubicBezTo>
                  <a:cubicBezTo>
                    <a:pt x="60" y="229"/>
                    <a:pt x="68" y="230"/>
                    <a:pt x="76" y="230"/>
                  </a:cubicBezTo>
                  <a:cubicBezTo>
                    <a:pt x="84" y="230"/>
                    <a:pt x="92" y="229"/>
                    <a:pt x="97" y="227"/>
                  </a:cubicBezTo>
                  <a:cubicBezTo>
                    <a:pt x="103" y="224"/>
                    <a:pt x="108" y="221"/>
                    <a:pt x="113" y="217"/>
                  </a:cubicBezTo>
                  <a:cubicBezTo>
                    <a:pt x="118" y="211"/>
                    <a:pt x="122" y="205"/>
                    <a:pt x="125" y="198"/>
                  </a:cubicBezTo>
                  <a:cubicBezTo>
                    <a:pt x="128" y="190"/>
                    <a:pt x="130" y="182"/>
                    <a:pt x="132" y="174"/>
                  </a:cubicBezTo>
                  <a:cubicBezTo>
                    <a:pt x="133" y="165"/>
                    <a:pt x="134" y="157"/>
                    <a:pt x="134" y="148"/>
                  </a:cubicBezTo>
                  <a:cubicBezTo>
                    <a:pt x="135" y="139"/>
                    <a:pt x="135" y="131"/>
                    <a:pt x="135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57238" y="6315076"/>
              <a:ext cx="36513" cy="111125"/>
            </a:xfrm>
            <a:custGeom>
              <a:avLst/>
              <a:gdLst>
                <a:gd name="T0" fmla="*/ 18 w 23"/>
                <a:gd name="T1" fmla="*/ 70 h 70"/>
                <a:gd name="T2" fmla="*/ 18 w 23"/>
                <a:gd name="T3" fmla="*/ 6 h 70"/>
                <a:gd name="T4" fmla="*/ 0 w 23"/>
                <a:gd name="T5" fmla="*/ 19 h 70"/>
                <a:gd name="T6" fmla="*/ 0 w 23"/>
                <a:gd name="T7" fmla="*/ 13 h 70"/>
                <a:gd name="T8" fmla="*/ 18 w 23"/>
                <a:gd name="T9" fmla="*/ 0 h 70"/>
                <a:gd name="T10" fmla="*/ 23 w 23"/>
                <a:gd name="T11" fmla="*/ 0 h 70"/>
                <a:gd name="T12" fmla="*/ 23 w 23"/>
                <a:gd name="T13" fmla="*/ 70 h 70"/>
                <a:gd name="T14" fmla="*/ 18 w 23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0">
                  <a:moveTo>
                    <a:pt x="18" y="70"/>
                  </a:moveTo>
                  <a:lnTo>
                    <a:pt x="18" y="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19150" y="6315076"/>
              <a:ext cx="68263" cy="112713"/>
            </a:xfrm>
            <a:custGeom>
              <a:avLst/>
              <a:gdLst>
                <a:gd name="T0" fmla="*/ 147 w 147"/>
                <a:gd name="T1" fmla="*/ 163 h 242"/>
                <a:gd name="T2" fmla="*/ 142 w 147"/>
                <a:gd name="T3" fmla="*/ 194 h 242"/>
                <a:gd name="T4" fmla="*/ 129 w 147"/>
                <a:gd name="T5" fmla="*/ 219 h 242"/>
                <a:gd name="T6" fmla="*/ 106 w 147"/>
                <a:gd name="T7" fmla="*/ 236 h 242"/>
                <a:gd name="T8" fmla="*/ 74 w 147"/>
                <a:gd name="T9" fmla="*/ 242 h 242"/>
                <a:gd name="T10" fmla="*/ 43 w 147"/>
                <a:gd name="T11" fmla="*/ 237 h 242"/>
                <a:gd name="T12" fmla="*/ 20 w 147"/>
                <a:gd name="T13" fmla="*/ 221 h 242"/>
                <a:gd name="T14" fmla="*/ 5 w 147"/>
                <a:gd name="T15" fmla="*/ 198 h 242"/>
                <a:gd name="T16" fmla="*/ 0 w 147"/>
                <a:gd name="T17" fmla="*/ 169 h 242"/>
                <a:gd name="T18" fmla="*/ 17 w 147"/>
                <a:gd name="T19" fmla="*/ 169 h 242"/>
                <a:gd name="T20" fmla="*/ 22 w 147"/>
                <a:gd name="T21" fmla="*/ 192 h 242"/>
                <a:gd name="T22" fmla="*/ 33 w 147"/>
                <a:gd name="T23" fmla="*/ 210 h 242"/>
                <a:gd name="T24" fmla="*/ 50 w 147"/>
                <a:gd name="T25" fmla="*/ 222 h 242"/>
                <a:gd name="T26" fmla="*/ 74 w 147"/>
                <a:gd name="T27" fmla="*/ 226 h 242"/>
                <a:gd name="T28" fmla="*/ 116 w 147"/>
                <a:gd name="T29" fmla="*/ 208 h 242"/>
                <a:gd name="T30" fmla="*/ 129 w 147"/>
                <a:gd name="T31" fmla="*/ 163 h 242"/>
                <a:gd name="T32" fmla="*/ 126 w 147"/>
                <a:gd name="T33" fmla="*/ 138 h 242"/>
                <a:gd name="T34" fmla="*/ 117 w 147"/>
                <a:gd name="T35" fmla="*/ 118 h 242"/>
                <a:gd name="T36" fmla="*/ 100 w 147"/>
                <a:gd name="T37" fmla="*/ 105 h 242"/>
                <a:gd name="T38" fmla="*/ 76 w 147"/>
                <a:gd name="T39" fmla="*/ 100 h 242"/>
                <a:gd name="T40" fmla="*/ 47 w 147"/>
                <a:gd name="T41" fmla="*/ 106 h 242"/>
                <a:gd name="T42" fmla="*/ 25 w 147"/>
                <a:gd name="T43" fmla="*/ 126 h 242"/>
                <a:gd name="T44" fmla="*/ 4 w 147"/>
                <a:gd name="T45" fmla="*/ 126 h 242"/>
                <a:gd name="T46" fmla="*/ 10 w 147"/>
                <a:gd name="T47" fmla="*/ 0 h 242"/>
                <a:gd name="T48" fmla="*/ 139 w 147"/>
                <a:gd name="T49" fmla="*/ 0 h 242"/>
                <a:gd name="T50" fmla="*/ 139 w 147"/>
                <a:gd name="T51" fmla="*/ 16 h 242"/>
                <a:gd name="T52" fmla="*/ 26 w 147"/>
                <a:gd name="T53" fmla="*/ 16 h 242"/>
                <a:gd name="T54" fmla="*/ 21 w 147"/>
                <a:gd name="T55" fmla="*/ 110 h 242"/>
                <a:gd name="T56" fmla="*/ 45 w 147"/>
                <a:gd name="T57" fmla="*/ 90 h 242"/>
                <a:gd name="T58" fmla="*/ 76 w 147"/>
                <a:gd name="T59" fmla="*/ 84 h 242"/>
                <a:gd name="T60" fmla="*/ 107 w 147"/>
                <a:gd name="T61" fmla="*/ 90 h 242"/>
                <a:gd name="T62" fmla="*/ 129 w 147"/>
                <a:gd name="T63" fmla="*/ 106 h 242"/>
                <a:gd name="T64" fmla="*/ 142 w 147"/>
                <a:gd name="T65" fmla="*/ 132 h 242"/>
                <a:gd name="T66" fmla="*/ 147 w 147"/>
                <a:gd name="T67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7" h="242">
                  <a:moveTo>
                    <a:pt x="147" y="163"/>
                  </a:moveTo>
                  <a:cubicBezTo>
                    <a:pt x="147" y="174"/>
                    <a:pt x="145" y="184"/>
                    <a:pt x="142" y="194"/>
                  </a:cubicBezTo>
                  <a:cubicBezTo>
                    <a:pt x="139" y="204"/>
                    <a:pt x="135" y="212"/>
                    <a:pt x="129" y="219"/>
                  </a:cubicBezTo>
                  <a:cubicBezTo>
                    <a:pt x="123" y="226"/>
                    <a:pt x="115" y="232"/>
                    <a:pt x="106" y="236"/>
                  </a:cubicBezTo>
                  <a:cubicBezTo>
                    <a:pt x="97" y="240"/>
                    <a:pt x="86" y="242"/>
                    <a:pt x="74" y="242"/>
                  </a:cubicBezTo>
                  <a:cubicBezTo>
                    <a:pt x="63" y="242"/>
                    <a:pt x="52" y="240"/>
                    <a:pt x="43" y="237"/>
                  </a:cubicBezTo>
                  <a:cubicBezTo>
                    <a:pt x="34" y="233"/>
                    <a:pt x="27" y="228"/>
                    <a:pt x="20" y="221"/>
                  </a:cubicBezTo>
                  <a:cubicBezTo>
                    <a:pt x="14" y="214"/>
                    <a:pt x="9" y="207"/>
                    <a:pt x="5" y="198"/>
                  </a:cubicBezTo>
                  <a:cubicBezTo>
                    <a:pt x="2" y="189"/>
                    <a:pt x="0" y="179"/>
                    <a:pt x="0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77"/>
                    <a:pt x="19" y="185"/>
                    <a:pt x="22" y="192"/>
                  </a:cubicBezTo>
                  <a:cubicBezTo>
                    <a:pt x="24" y="199"/>
                    <a:pt x="28" y="205"/>
                    <a:pt x="33" y="210"/>
                  </a:cubicBezTo>
                  <a:cubicBezTo>
                    <a:pt x="38" y="215"/>
                    <a:pt x="44" y="219"/>
                    <a:pt x="50" y="222"/>
                  </a:cubicBezTo>
                  <a:cubicBezTo>
                    <a:pt x="57" y="224"/>
                    <a:pt x="65" y="226"/>
                    <a:pt x="74" y="226"/>
                  </a:cubicBezTo>
                  <a:cubicBezTo>
                    <a:pt x="92" y="226"/>
                    <a:pt x="106" y="220"/>
                    <a:pt x="116" y="208"/>
                  </a:cubicBezTo>
                  <a:cubicBezTo>
                    <a:pt x="125" y="197"/>
                    <a:pt x="129" y="182"/>
                    <a:pt x="129" y="163"/>
                  </a:cubicBezTo>
                  <a:cubicBezTo>
                    <a:pt x="129" y="154"/>
                    <a:pt x="128" y="146"/>
                    <a:pt x="126" y="138"/>
                  </a:cubicBezTo>
                  <a:cubicBezTo>
                    <a:pt x="124" y="131"/>
                    <a:pt x="121" y="124"/>
                    <a:pt x="117" y="118"/>
                  </a:cubicBezTo>
                  <a:cubicBezTo>
                    <a:pt x="112" y="113"/>
                    <a:pt x="107" y="108"/>
                    <a:pt x="100" y="105"/>
                  </a:cubicBezTo>
                  <a:cubicBezTo>
                    <a:pt x="93" y="102"/>
                    <a:pt x="86" y="100"/>
                    <a:pt x="76" y="100"/>
                  </a:cubicBezTo>
                  <a:cubicBezTo>
                    <a:pt x="66" y="100"/>
                    <a:pt x="56" y="102"/>
                    <a:pt x="47" y="106"/>
                  </a:cubicBezTo>
                  <a:cubicBezTo>
                    <a:pt x="38" y="110"/>
                    <a:pt x="31" y="117"/>
                    <a:pt x="2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7" y="101"/>
                    <a:pt x="35" y="94"/>
                    <a:pt x="45" y="90"/>
                  </a:cubicBezTo>
                  <a:cubicBezTo>
                    <a:pt x="55" y="86"/>
                    <a:pt x="66" y="84"/>
                    <a:pt x="76" y="84"/>
                  </a:cubicBezTo>
                  <a:cubicBezTo>
                    <a:pt x="88" y="84"/>
                    <a:pt x="99" y="86"/>
                    <a:pt x="107" y="90"/>
                  </a:cubicBezTo>
                  <a:cubicBezTo>
                    <a:pt x="116" y="94"/>
                    <a:pt x="123" y="99"/>
                    <a:pt x="129" y="106"/>
                  </a:cubicBezTo>
                  <a:cubicBezTo>
                    <a:pt x="135" y="114"/>
                    <a:pt x="139" y="122"/>
                    <a:pt x="142" y="132"/>
                  </a:cubicBezTo>
                  <a:cubicBezTo>
                    <a:pt x="145" y="141"/>
                    <a:pt x="147" y="152"/>
                    <a:pt x="147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19100"/>
            <a:ext cx="11734800" cy="647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382966"/>
            <a:ext cx="11734799" cy="398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82"/>
          <a:stretch/>
        </p:blipFill>
        <p:spPr>
          <a:xfrm>
            <a:off x="243041" y="5919481"/>
            <a:ext cx="1700060" cy="383348"/>
          </a:xfrm>
          <a:prstGeom prst="rect">
            <a:avLst/>
          </a:prstGeom>
        </p:spPr>
      </p:pic>
      <p:pic>
        <p:nvPicPr>
          <p:cNvPr id="32" name="Picture 31" descr="NSM_Meeting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28" y="5538497"/>
            <a:ext cx="1724803" cy="1180507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038600" y="64788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658600" y="647881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/>
                </a:solidFill>
              </a:defRPr>
            </a:lvl1pPr>
          </a:lstStyle>
          <a:p>
            <a:fld id="{79DF59A9-024A-432D-8B82-C20CB05320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8" r:id="rId4"/>
    <p:sldLayoutId id="2147483650" r:id="rId5"/>
    <p:sldLayoutId id="2147483659" r:id="rId6"/>
    <p:sldLayoutId id="2147483652" r:id="rId7"/>
    <p:sldLayoutId id="2147483660" r:id="rId8"/>
    <p:sldLayoutId id="2147483653" r:id="rId9"/>
    <p:sldLayoutId id="2147483654" r:id="rId10"/>
    <p:sldLayoutId id="2147483655" r:id="rId11"/>
    <p:sldLayoutId id="2147483657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4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3384" userDrawn="1">
          <p15:clr>
            <a:srgbClr val="F26B43"/>
          </p15:clr>
        </p15:guide>
        <p15:guide id="7" orient="horz" pos="264" userDrawn="1">
          <p15:clr>
            <a:srgbClr val="F26B43"/>
          </p15:clr>
        </p15:guide>
        <p15:guide id="8" orient="horz" pos="864" userDrawn="1">
          <p15:clr>
            <a:srgbClr val="F26B43"/>
          </p15:clr>
        </p15:guide>
        <p15:guide id="9" pos="3792" userDrawn="1">
          <p15:clr>
            <a:srgbClr val="F26B43"/>
          </p15:clr>
        </p15:guide>
        <p15:guide id="10" pos="3888" userDrawn="1">
          <p15:clr>
            <a:srgbClr val="F26B43"/>
          </p15:clr>
        </p15:guide>
        <p15:guide id="11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diversion.usdoj.gov/ecomm/e_rx/faq/faq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health.ny.gov/professionals/narcotic/electronic_prescribing/requirements.htm" TargetMode="External"/><Relationship Id="rId4" Type="http://schemas.openxmlformats.org/officeDocument/2006/relationships/hyperlink" Target="https://www.health.ny.gov/professionals/narcotic/electronic_prescribing/docs/epcs_faqs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Electronic </a:t>
            </a:r>
            <a:r>
              <a:rPr lang="en-US" dirty="0" smtClean="0"/>
              <a:t>Prescriptions for </a:t>
            </a:r>
            <a:r>
              <a:rPr lang="en-US" dirty="0" smtClean="0"/>
              <a:t>Controlled Substances (EPCS)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614" y="5406886"/>
            <a:ext cx="8141607" cy="582977"/>
          </a:xfrm>
        </p:spPr>
        <p:txBody>
          <a:bodyPr/>
          <a:lstStyle/>
          <a:p>
            <a:r>
              <a:rPr lang="en-US" dirty="0" smtClean="0"/>
              <a:t>National Sales Meeting,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0" y="6478812"/>
            <a:ext cx="4114800" cy="365125"/>
          </a:xfrm>
        </p:spPr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Workflow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791200" cy="4507563"/>
          </a:xfrm>
        </p:spPr>
        <p:txBody>
          <a:bodyPr>
            <a:normAutofit/>
          </a:bodyPr>
          <a:lstStyle/>
          <a:p>
            <a:pPr marL="40005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Provider logs in to Care360 Labs &amp; Meds, locates patient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Click on </a:t>
            </a:r>
            <a:r>
              <a:rPr lang="en-US" i="1" dirty="0" smtClean="0"/>
              <a:t>Write </a:t>
            </a:r>
            <a:r>
              <a:rPr lang="en-US" i="1" dirty="0"/>
              <a:t>a </a:t>
            </a:r>
            <a:r>
              <a:rPr lang="en-US" i="1" dirty="0" smtClean="0"/>
              <a:t>Prescription </a:t>
            </a:r>
            <a:r>
              <a:rPr lang="en-US" dirty="0" smtClean="0"/>
              <a:t>link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elect provider if needed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Select CII medication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elect </a:t>
            </a:r>
            <a:r>
              <a:rPr lang="en-US" dirty="0"/>
              <a:t>pharmacy with </a:t>
            </a:r>
            <a:r>
              <a:rPr lang="en-US" b="1" dirty="0"/>
              <a:t>EPCS initials </a:t>
            </a:r>
            <a:r>
              <a:rPr lang="en-US" dirty="0"/>
              <a:t>after </a:t>
            </a:r>
            <a:r>
              <a:rPr lang="en-US" dirty="0" smtClean="0"/>
              <a:t>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i="1" dirty="0" smtClean="0"/>
              <a:t>Approve All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Sign Prescriptions dialog </a:t>
            </a:r>
            <a:r>
              <a:rPr lang="en-US" dirty="0"/>
              <a:t>box displays </a:t>
            </a:r>
            <a:r>
              <a:rPr lang="en-US" dirty="0" smtClean="0"/>
              <a:t>&lt;Fig.1&gt; </a:t>
            </a:r>
          </a:p>
          <a:p>
            <a:pPr marL="1262063" lvl="2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/>
              <a:t>E</a:t>
            </a:r>
            <a:r>
              <a:rPr lang="en-US" dirty="0" smtClean="0"/>
              <a:t>nter </a:t>
            </a:r>
            <a:r>
              <a:rPr lang="en-US" dirty="0"/>
              <a:t>Care360 login password and the token number </a:t>
            </a:r>
            <a:endParaRPr lang="en-US" dirty="0" smtClean="0"/>
          </a:p>
          <a:p>
            <a:pPr marL="1262063" lvl="2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Sign and Send </a:t>
            </a:r>
            <a:endParaRPr lang="en-US" dirty="0" smtClean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P</a:t>
            </a:r>
            <a:r>
              <a:rPr lang="en-US" dirty="0" smtClean="0"/>
              <a:t>rescription complete notification displays</a:t>
            </a:r>
            <a:endParaRPr lang="en-US" dirty="0"/>
          </a:p>
          <a:p>
            <a:pPr marL="400050" indent="-342900"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8327" t="20284" r="22125" b="13799"/>
          <a:stretch/>
        </p:blipFill>
        <p:spPr>
          <a:xfrm>
            <a:off x="6142383" y="1455916"/>
            <a:ext cx="5605669" cy="3821763"/>
          </a:xfrm>
          <a:prstGeom prst="rect">
            <a:avLst/>
          </a:prstGeom>
          <a:ln w="15875"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559823" y="5571387"/>
            <a:ext cx="1242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Fig.1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76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Substances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371601"/>
            <a:ext cx="3733800" cy="2666999"/>
          </a:xfrm>
        </p:spPr>
        <p:txBody>
          <a:bodyPr/>
          <a:lstStyle/>
          <a:p>
            <a:pPr marL="400050" indent="-342900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Reports Tab</a:t>
            </a:r>
          </a:p>
          <a:p>
            <a:pPr marL="749300" lvl="1" indent="-2921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dirty="0" smtClean="0"/>
              <a:t>Controlled Substances” 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Daily event log for </a:t>
            </a:r>
            <a:r>
              <a:rPr lang="en-US" dirty="0" smtClean="0"/>
              <a:t>the client to monitor</a:t>
            </a:r>
            <a:r>
              <a:rPr lang="en-US" sz="1400" dirty="0" smtClean="0"/>
              <a:t> &lt;Fig.2&gt;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1371" y="4889837"/>
            <a:ext cx="1242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Fig.2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71" y="1367074"/>
            <a:ext cx="7174204" cy="33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371601"/>
            <a:ext cx="3733800" cy="2666999"/>
          </a:xfrm>
        </p:spPr>
        <p:txBody>
          <a:bodyPr/>
          <a:lstStyle/>
          <a:p>
            <a:pPr marL="400050" indent="-342900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Reports Tab</a:t>
            </a:r>
          </a:p>
          <a:p>
            <a:pPr marL="749300" lvl="1" indent="-2921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Audit</a:t>
            </a:r>
            <a:endParaRPr lang="en-US" dirty="0" smtClean="0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Audit report is available </a:t>
            </a:r>
            <a:r>
              <a:rPr lang="en-US" sz="1400" dirty="0" smtClean="0"/>
              <a:t>&lt;Fig.3&gt;</a:t>
            </a:r>
            <a:endParaRPr lang="en-US" sz="1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6340" y="5499437"/>
            <a:ext cx="1242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Fig.3</a:t>
            </a:r>
            <a:endParaRPr lang="en-US" sz="1400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385" t="25760" r="1367" b="10376"/>
          <a:stretch/>
        </p:blipFill>
        <p:spPr bwMode="auto">
          <a:xfrm>
            <a:off x="3736340" y="1446867"/>
            <a:ext cx="7147560" cy="401447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08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5287" y="705677"/>
            <a:ext cx="9901426" cy="4522305"/>
          </a:xfrm>
        </p:spPr>
        <p:txBody>
          <a:bodyPr>
            <a:normAutofit/>
          </a:bodyPr>
          <a:lstStyle/>
          <a:p>
            <a:pPr algn="ctr" fontAlgn="t"/>
            <a:r>
              <a:rPr lang="en-US" b="1" dirty="0" smtClean="0">
                <a:solidFill>
                  <a:srgbClr val="000000"/>
                </a:solidFill>
                <a:latin typeface="tahoma"/>
              </a:rPr>
              <a:t>“WIIFM”</a:t>
            </a:r>
          </a:p>
          <a:p>
            <a:pPr algn="ctr" fontAlgn="t"/>
            <a:endParaRPr lang="en-US" b="1" dirty="0">
              <a:solidFill>
                <a:srgbClr val="000000"/>
              </a:solidFill>
              <a:latin typeface="tahoma"/>
            </a:endParaRPr>
          </a:p>
          <a:p>
            <a:pPr algn="ctr" fontAlgn="t"/>
            <a:r>
              <a:rPr lang="en-US" b="1" i="1" dirty="0" smtClean="0">
                <a:solidFill>
                  <a:srgbClr val="000000"/>
                </a:solidFill>
                <a:latin typeface="tahoma"/>
              </a:rPr>
              <a:t>“What’s in it for Me”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EPCS Certified Product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Once again Quest Diagnostics is at the forefront with solutions for the healthcare community.  </a:t>
            </a:r>
          </a:p>
          <a:p>
            <a:pPr marL="749300" lvl="1" indent="-2921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Our EPCS prescribing feature increases confidence with our existing customers in NY</a:t>
            </a:r>
          </a:p>
          <a:p>
            <a:pPr marL="749300" lvl="1" indent="-2921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Can potentially generate new revenue by signing up new ePrescribing accounts in the state of NY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Provider benefits include:</a:t>
            </a:r>
          </a:p>
          <a:p>
            <a:pPr marL="746125" lvl="1" indent="-288925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Reducing prescription thefts</a:t>
            </a:r>
          </a:p>
          <a:p>
            <a:pPr marL="746125" lvl="1" indent="-288925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Working to eliminate prescription forgery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379443" y="2443163"/>
            <a:ext cx="1681163" cy="503238"/>
            <a:chOff x="2652713" y="2443163"/>
            <a:chExt cx="1681163" cy="50323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652713" y="2452688"/>
              <a:ext cx="352425" cy="493713"/>
            </a:xfrm>
            <a:custGeom>
              <a:avLst/>
              <a:gdLst>
                <a:gd name="T0" fmla="*/ 132 w 222"/>
                <a:gd name="T1" fmla="*/ 38 h 311"/>
                <a:gd name="T2" fmla="*/ 132 w 222"/>
                <a:gd name="T3" fmla="*/ 311 h 311"/>
                <a:gd name="T4" fmla="*/ 91 w 222"/>
                <a:gd name="T5" fmla="*/ 311 h 311"/>
                <a:gd name="T6" fmla="*/ 91 w 222"/>
                <a:gd name="T7" fmla="*/ 38 h 311"/>
                <a:gd name="T8" fmla="*/ 0 w 222"/>
                <a:gd name="T9" fmla="*/ 38 h 311"/>
                <a:gd name="T10" fmla="*/ 0 w 222"/>
                <a:gd name="T11" fmla="*/ 0 h 311"/>
                <a:gd name="T12" fmla="*/ 222 w 222"/>
                <a:gd name="T13" fmla="*/ 0 h 311"/>
                <a:gd name="T14" fmla="*/ 222 w 222"/>
                <a:gd name="T15" fmla="*/ 38 h 311"/>
                <a:gd name="T16" fmla="*/ 132 w 222"/>
                <a:gd name="T17" fmla="*/ 3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311">
                  <a:moveTo>
                    <a:pt x="132" y="38"/>
                  </a:moveTo>
                  <a:lnTo>
                    <a:pt x="132" y="311"/>
                  </a:lnTo>
                  <a:lnTo>
                    <a:pt x="91" y="311"/>
                  </a:lnTo>
                  <a:lnTo>
                    <a:pt x="91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38"/>
                  </a:lnTo>
                  <a:lnTo>
                    <a:pt x="132" y="38"/>
                  </a:lnTo>
                  <a:close/>
                </a:path>
              </a:pathLst>
            </a:custGeom>
            <a:solidFill>
              <a:srgbClr val="64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065463" y="2443163"/>
              <a:ext cx="284163" cy="503238"/>
            </a:xfrm>
            <a:custGeom>
              <a:avLst/>
              <a:gdLst>
                <a:gd name="T0" fmla="*/ 46 w 57"/>
                <a:gd name="T1" fmla="*/ 101 h 101"/>
                <a:gd name="T2" fmla="*/ 46 w 57"/>
                <a:gd name="T3" fmla="*/ 56 h 101"/>
                <a:gd name="T4" fmla="*/ 30 w 57"/>
                <a:gd name="T5" fmla="*/ 39 h 101"/>
                <a:gd name="T6" fmla="*/ 15 w 57"/>
                <a:gd name="T7" fmla="*/ 50 h 101"/>
                <a:gd name="T8" fmla="*/ 12 w 57"/>
                <a:gd name="T9" fmla="*/ 68 h 101"/>
                <a:gd name="T10" fmla="*/ 12 w 57"/>
                <a:gd name="T11" fmla="*/ 101 h 101"/>
                <a:gd name="T12" fmla="*/ 0 w 57"/>
                <a:gd name="T13" fmla="*/ 101 h 101"/>
                <a:gd name="T14" fmla="*/ 0 w 57"/>
                <a:gd name="T15" fmla="*/ 0 h 101"/>
                <a:gd name="T16" fmla="*/ 12 w 57"/>
                <a:gd name="T17" fmla="*/ 0 h 101"/>
                <a:gd name="T18" fmla="*/ 12 w 57"/>
                <a:gd name="T19" fmla="*/ 40 h 101"/>
                <a:gd name="T20" fmla="*/ 33 w 57"/>
                <a:gd name="T21" fmla="*/ 29 h 101"/>
                <a:gd name="T22" fmla="*/ 57 w 57"/>
                <a:gd name="T23" fmla="*/ 55 h 101"/>
                <a:gd name="T24" fmla="*/ 57 w 57"/>
                <a:gd name="T25" fmla="*/ 101 h 101"/>
                <a:gd name="T26" fmla="*/ 46 w 57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01">
                  <a:moveTo>
                    <a:pt x="46" y="101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46"/>
                    <a:pt x="41" y="39"/>
                    <a:pt x="30" y="39"/>
                  </a:cubicBezTo>
                  <a:cubicBezTo>
                    <a:pt x="23" y="39"/>
                    <a:pt x="18" y="44"/>
                    <a:pt x="15" y="50"/>
                  </a:cubicBezTo>
                  <a:cubicBezTo>
                    <a:pt x="12" y="56"/>
                    <a:pt x="12" y="63"/>
                    <a:pt x="12" y="68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6" y="33"/>
                    <a:pt x="25" y="29"/>
                    <a:pt x="33" y="29"/>
                  </a:cubicBezTo>
                  <a:cubicBezTo>
                    <a:pt x="49" y="29"/>
                    <a:pt x="57" y="38"/>
                    <a:pt x="57" y="55"/>
                  </a:cubicBezTo>
                  <a:cubicBezTo>
                    <a:pt x="57" y="101"/>
                    <a:pt x="57" y="101"/>
                    <a:pt x="57" y="101"/>
                  </a:cubicBezTo>
                  <a:lnTo>
                    <a:pt x="46" y="101"/>
                  </a:lnTo>
                  <a:close/>
                </a:path>
              </a:pathLst>
            </a:custGeom>
            <a:solidFill>
              <a:srgbClr val="64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3459163" y="2443163"/>
              <a:ext cx="69850" cy="503238"/>
            </a:xfrm>
            <a:custGeom>
              <a:avLst/>
              <a:gdLst>
                <a:gd name="T0" fmla="*/ 0 w 44"/>
                <a:gd name="T1" fmla="*/ 44 h 317"/>
                <a:gd name="T2" fmla="*/ 0 w 44"/>
                <a:gd name="T3" fmla="*/ 0 h 317"/>
                <a:gd name="T4" fmla="*/ 44 w 44"/>
                <a:gd name="T5" fmla="*/ 0 h 317"/>
                <a:gd name="T6" fmla="*/ 44 w 44"/>
                <a:gd name="T7" fmla="*/ 44 h 317"/>
                <a:gd name="T8" fmla="*/ 0 w 44"/>
                <a:gd name="T9" fmla="*/ 44 h 317"/>
                <a:gd name="T10" fmla="*/ 3 w 44"/>
                <a:gd name="T11" fmla="*/ 317 h 317"/>
                <a:gd name="T12" fmla="*/ 3 w 44"/>
                <a:gd name="T13" fmla="*/ 94 h 317"/>
                <a:gd name="T14" fmla="*/ 40 w 44"/>
                <a:gd name="T15" fmla="*/ 94 h 317"/>
                <a:gd name="T16" fmla="*/ 40 w 44"/>
                <a:gd name="T17" fmla="*/ 317 h 317"/>
                <a:gd name="T18" fmla="*/ 3 w 44"/>
                <a:gd name="T1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17">
                  <a:moveTo>
                    <a:pt x="0" y="44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4"/>
                  </a:lnTo>
                  <a:lnTo>
                    <a:pt x="0" y="44"/>
                  </a:lnTo>
                  <a:close/>
                  <a:moveTo>
                    <a:pt x="3" y="317"/>
                  </a:moveTo>
                  <a:lnTo>
                    <a:pt x="3" y="94"/>
                  </a:lnTo>
                  <a:lnTo>
                    <a:pt x="40" y="94"/>
                  </a:lnTo>
                  <a:lnTo>
                    <a:pt x="40" y="317"/>
                  </a:lnTo>
                  <a:lnTo>
                    <a:pt x="3" y="317"/>
                  </a:lnTo>
                  <a:close/>
                </a:path>
              </a:pathLst>
            </a:custGeom>
            <a:solidFill>
              <a:srgbClr val="64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638550" y="2587626"/>
              <a:ext cx="282575" cy="358775"/>
            </a:xfrm>
            <a:custGeom>
              <a:avLst/>
              <a:gdLst>
                <a:gd name="T0" fmla="*/ 45 w 57"/>
                <a:gd name="T1" fmla="*/ 72 h 72"/>
                <a:gd name="T2" fmla="*/ 45 w 57"/>
                <a:gd name="T3" fmla="*/ 27 h 72"/>
                <a:gd name="T4" fmla="*/ 30 w 57"/>
                <a:gd name="T5" fmla="*/ 10 h 72"/>
                <a:gd name="T6" fmla="*/ 14 w 57"/>
                <a:gd name="T7" fmla="*/ 21 h 72"/>
                <a:gd name="T8" fmla="*/ 12 w 57"/>
                <a:gd name="T9" fmla="*/ 39 h 72"/>
                <a:gd name="T10" fmla="*/ 12 w 57"/>
                <a:gd name="T11" fmla="*/ 72 h 72"/>
                <a:gd name="T12" fmla="*/ 0 w 57"/>
                <a:gd name="T13" fmla="*/ 72 h 72"/>
                <a:gd name="T14" fmla="*/ 0 w 57"/>
                <a:gd name="T15" fmla="*/ 1 h 72"/>
                <a:gd name="T16" fmla="*/ 10 w 57"/>
                <a:gd name="T17" fmla="*/ 1 h 72"/>
                <a:gd name="T18" fmla="*/ 11 w 57"/>
                <a:gd name="T19" fmla="*/ 12 h 72"/>
                <a:gd name="T20" fmla="*/ 33 w 57"/>
                <a:gd name="T21" fmla="*/ 0 h 72"/>
                <a:gd name="T22" fmla="*/ 57 w 57"/>
                <a:gd name="T23" fmla="*/ 26 h 72"/>
                <a:gd name="T24" fmla="*/ 57 w 57"/>
                <a:gd name="T25" fmla="*/ 72 h 72"/>
                <a:gd name="T26" fmla="*/ 45 w 57"/>
                <a:gd name="T2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72">
                  <a:moveTo>
                    <a:pt x="45" y="72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17"/>
                    <a:pt x="41" y="10"/>
                    <a:pt x="30" y="10"/>
                  </a:cubicBezTo>
                  <a:cubicBezTo>
                    <a:pt x="23" y="10"/>
                    <a:pt x="17" y="15"/>
                    <a:pt x="14" y="21"/>
                  </a:cubicBezTo>
                  <a:cubicBezTo>
                    <a:pt x="12" y="27"/>
                    <a:pt x="12" y="34"/>
                    <a:pt x="12" y="3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5" y="4"/>
                    <a:pt x="25" y="0"/>
                    <a:pt x="33" y="0"/>
                  </a:cubicBezTo>
                  <a:cubicBezTo>
                    <a:pt x="49" y="0"/>
                    <a:pt x="57" y="9"/>
                    <a:pt x="57" y="26"/>
                  </a:cubicBezTo>
                  <a:cubicBezTo>
                    <a:pt x="57" y="72"/>
                    <a:pt x="57" y="72"/>
                    <a:pt x="57" y="72"/>
                  </a:cubicBezTo>
                  <a:lnTo>
                    <a:pt x="45" y="72"/>
                  </a:lnTo>
                  <a:close/>
                </a:path>
              </a:pathLst>
            </a:custGeom>
            <a:solidFill>
              <a:srgbClr val="64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030663" y="2443163"/>
              <a:ext cx="303213" cy="503238"/>
            </a:xfrm>
            <a:custGeom>
              <a:avLst/>
              <a:gdLst>
                <a:gd name="T0" fmla="*/ 147 w 191"/>
                <a:gd name="T1" fmla="*/ 317 h 317"/>
                <a:gd name="T2" fmla="*/ 79 w 191"/>
                <a:gd name="T3" fmla="*/ 210 h 317"/>
                <a:gd name="T4" fmla="*/ 38 w 191"/>
                <a:gd name="T5" fmla="*/ 257 h 317"/>
                <a:gd name="T6" fmla="*/ 38 w 191"/>
                <a:gd name="T7" fmla="*/ 317 h 317"/>
                <a:gd name="T8" fmla="*/ 0 w 191"/>
                <a:gd name="T9" fmla="*/ 317 h 317"/>
                <a:gd name="T10" fmla="*/ 0 w 191"/>
                <a:gd name="T11" fmla="*/ 0 h 317"/>
                <a:gd name="T12" fmla="*/ 38 w 191"/>
                <a:gd name="T13" fmla="*/ 0 h 317"/>
                <a:gd name="T14" fmla="*/ 38 w 191"/>
                <a:gd name="T15" fmla="*/ 207 h 317"/>
                <a:gd name="T16" fmla="*/ 138 w 191"/>
                <a:gd name="T17" fmla="*/ 94 h 317"/>
                <a:gd name="T18" fmla="*/ 182 w 191"/>
                <a:gd name="T19" fmla="*/ 94 h 317"/>
                <a:gd name="T20" fmla="*/ 104 w 191"/>
                <a:gd name="T21" fmla="*/ 182 h 317"/>
                <a:gd name="T22" fmla="*/ 191 w 191"/>
                <a:gd name="T23" fmla="*/ 317 h 317"/>
                <a:gd name="T24" fmla="*/ 147 w 191"/>
                <a:gd name="T2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317">
                  <a:moveTo>
                    <a:pt x="147" y="317"/>
                  </a:moveTo>
                  <a:lnTo>
                    <a:pt x="79" y="210"/>
                  </a:lnTo>
                  <a:lnTo>
                    <a:pt x="38" y="257"/>
                  </a:lnTo>
                  <a:lnTo>
                    <a:pt x="38" y="317"/>
                  </a:lnTo>
                  <a:lnTo>
                    <a:pt x="0" y="317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207"/>
                  </a:lnTo>
                  <a:lnTo>
                    <a:pt x="138" y="94"/>
                  </a:lnTo>
                  <a:lnTo>
                    <a:pt x="182" y="94"/>
                  </a:lnTo>
                  <a:lnTo>
                    <a:pt x="104" y="182"/>
                  </a:lnTo>
                  <a:lnTo>
                    <a:pt x="191" y="317"/>
                  </a:lnTo>
                  <a:lnTo>
                    <a:pt x="147" y="317"/>
                  </a:lnTo>
                  <a:close/>
                </a:path>
              </a:pathLst>
            </a:custGeom>
            <a:solidFill>
              <a:srgbClr val="64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60505" y="3125788"/>
            <a:ext cx="771526" cy="512763"/>
            <a:chOff x="3533775" y="3125788"/>
            <a:chExt cx="771526" cy="512763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3533775" y="3125788"/>
              <a:ext cx="382588" cy="512763"/>
            </a:xfrm>
            <a:custGeom>
              <a:avLst/>
              <a:gdLst>
                <a:gd name="T0" fmla="*/ 69 w 77"/>
                <a:gd name="T1" fmla="*/ 101 h 103"/>
                <a:gd name="T2" fmla="*/ 67 w 77"/>
                <a:gd name="T3" fmla="*/ 89 h 103"/>
                <a:gd name="T4" fmla="*/ 40 w 77"/>
                <a:gd name="T5" fmla="*/ 103 h 103"/>
                <a:gd name="T6" fmla="*/ 13 w 77"/>
                <a:gd name="T7" fmla="*/ 92 h 103"/>
                <a:gd name="T8" fmla="*/ 0 w 77"/>
                <a:gd name="T9" fmla="*/ 51 h 103"/>
                <a:gd name="T10" fmla="*/ 13 w 77"/>
                <a:gd name="T11" fmla="*/ 10 h 103"/>
                <a:gd name="T12" fmla="*/ 40 w 77"/>
                <a:gd name="T13" fmla="*/ 0 h 103"/>
                <a:gd name="T14" fmla="*/ 68 w 77"/>
                <a:gd name="T15" fmla="*/ 11 h 103"/>
                <a:gd name="T16" fmla="*/ 77 w 77"/>
                <a:gd name="T17" fmla="*/ 30 h 103"/>
                <a:gd name="T18" fmla="*/ 64 w 77"/>
                <a:gd name="T19" fmla="*/ 30 h 103"/>
                <a:gd name="T20" fmla="*/ 59 w 77"/>
                <a:gd name="T21" fmla="*/ 19 h 103"/>
                <a:gd name="T22" fmla="*/ 40 w 77"/>
                <a:gd name="T23" fmla="*/ 12 h 103"/>
                <a:gd name="T24" fmla="*/ 22 w 77"/>
                <a:gd name="T25" fmla="*/ 19 h 103"/>
                <a:gd name="T26" fmla="*/ 13 w 77"/>
                <a:gd name="T27" fmla="*/ 51 h 103"/>
                <a:gd name="T28" fmla="*/ 22 w 77"/>
                <a:gd name="T29" fmla="*/ 84 h 103"/>
                <a:gd name="T30" fmla="*/ 40 w 77"/>
                <a:gd name="T31" fmla="*/ 91 h 103"/>
                <a:gd name="T32" fmla="*/ 58 w 77"/>
                <a:gd name="T33" fmla="*/ 84 h 103"/>
                <a:gd name="T34" fmla="*/ 66 w 77"/>
                <a:gd name="T35" fmla="*/ 59 h 103"/>
                <a:gd name="T36" fmla="*/ 40 w 77"/>
                <a:gd name="T37" fmla="*/ 59 h 103"/>
                <a:gd name="T38" fmla="*/ 40 w 77"/>
                <a:gd name="T39" fmla="*/ 47 h 103"/>
                <a:gd name="T40" fmla="*/ 77 w 77"/>
                <a:gd name="T41" fmla="*/ 47 h 103"/>
                <a:gd name="T42" fmla="*/ 77 w 77"/>
                <a:gd name="T43" fmla="*/ 101 h 103"/>
                <a:gd name="T44" fmla="*/ 69 w 77"/>
                <a:gd name="T4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103">
                  <a:moveTo>
                    <a:pt x="69" y="101"/>
                  </a:moveTo>
                  <a:cubicBezTo>
                    <a:pt x="67" y="89"/>
                    <a:pt x="67" y="89"/>
                    <a:pt x="67" y="89"/>
                  </a:cubicBezTo>
                  <a:cubicBezTo>
                    <a:pt x="62" y="97"/>
                    <a:pt x="51" y="103"/>
                    <a:pt x="40" y="103"/>
                  </a:cubicBezTo>
                  <a:cubicBezTo>
                    <a:pt x="30" y="103"/>
                    <a:pt x="20" y="99"/>
                    <a:pt x="13" y="92"/>
                  </a:cubicBezTo>
                  <a:cubicBezTo>
                    <a:pt x="3" y="83"/>
                    <a:pt x="0" y="69"/>
                    <a:pt x="0" y="51"/>
                  </a:cubicBezTo>
                  <a:cubicBezTo>
                    <a:pt x="0" y="35"/>
                    <a:pt x="2" y="21"/>
                    <a:pt x="13" y="10"/>
                  </a:cubicBezTo>
                  <a:cubicBezTo>
                    <a:pt x="20" y="3"/>
                    <a:pt x="30" y="0"/>
                    <a:pt x="40" y="0"/>
                  </a:cubicBezTo>
                  <a:cubicBezTo>
                    <a:pt x="51" y="0"/>
                    <a:pt x="61" y="4"/>
                    <a:pt x="68" y="11"/>
                  </a:cubicBezTo>
                  <a:cubicBezTo>
                    <a:pt x="73" y="16"/>
                    <a:pt x="76" y="22"/>
                    <a:pt x="77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26"/>
                    <a:pt x="62" y="22"/>
                    <a:pt x="59" y="19"/>
                  </a:cubicBezTo>
                  <a:cubicBezTo>
                    <a:pt x="55" y="14"/>
                    <a:pt x="48" y="12"/>
                    <a:pt x="40" y="12"/>
                  </a:cubicBezTo>
                  <a:cubicBezTo>
                    <a:pt x="33" y="12"/>
                    <a:pt x="26" y="14"/>
                    <a:pt x="22" y="19"/>
                  </a:cubicBezTo>
                  <a:cubicBezTo>
                    <a:pt x="14" y="27"/>
                    <a:pt x="13" y="41"/>
                    <a:pt x="13" y="51"/>
                  </a:cubicBezTo>
                  <a:cubicBezTo>
                    <a:pt x="13" y="61"/>
                    <a:pt x="14" y="75"/>
                    <a:pt x="22" y="84"/>
                  </a:cubicBezTo>
                  <a:cubicBezTo>
                    <a:pt x="27" y="89"/>
                    <a:pt x="33" y="91"/>
                    <a:pt x="40" y="91"/>
                  </a:cubicBezTo>
                  <a:cubicBezTo>
                    <a:pt x="47" y="91"/>
                    <a:pt x="53" y="89"/>
                    <a:pt x="58" y="84"/>
                  </a:cubicBezTo>
                  <a:cubicBezTo>
                    <a:pt x="64" y="78"/>
                    <a:pt x="66" y="68"/>
                    <a:pt x="66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101"/>
                    <a:pt x="77" y="101"/>
                    <a:pt x="77" y="101"/>
                  </a:cubicBezTo>
                  <a:lnTo>
                    <a:pt x="69" y="101"/>
                  </a:lnTo>
                  <a:close/>
                </a:path>
              </a:pathLst>
            </a:custGeom>
            <a:solidFill>
              <a:srgbClr val="64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3995738" y="3263901"/>
              <a:ext cx="309563" cy="374650"/>
            </a:xfrm>
            <a:custGeom>
              <a:avLst/>
              <a:gdLst>
                <a:gd name="T0" fmla="*/ 52 w 62"/>
                <a:gd name="T1" fmla="*/ 66 h 75"/>
                <a:gd name="T2" fmla="*/ 31 w 62"/>
                <a:gd name="T3" fmla="*/ 75 h 75"/>
                <a:gd name="T4" fmla="*/ 10 w 62"/>
                <a:gd name="T5" fmla="*/ 66 h 75"/>
                <a:gd name="T6" fmla="*/ 0 w 62"/>
                <a:gd name="T7" fmla="*/ 37 h 75"/>
                <a:gd name="T8" fmla="*/ 10 w 62"/>
                <a:gd name="T9" fmla="*/ 8 h 75"/>
                <a:gd name="T10" fmla="*/ 31 w 62"/>
                <a:gd name="T11" fmla="*/ 0 h 75"/>
                <a:gd name="T12" fmla="*/ 52 w 62"/>
                <a:gd name="T13" fmla="*/ 8 h 75"/>
                <a:gd name="T14" fmla="*/ 62 w 62"/>
                <a:gd name="T15" fmla="*/ 37 h 75"/>
                <a:gd name="T16" fmla="*/ 52 w 62"/>
                <a:gd name="T17" fmla="*/ 66 h 75"/>
                <a:gd name="T18" fmla="*/ 44 w 62"/>
                <a:gd name="T19" fmla="*/ 15 h 75"/>
                <a:gd name="T20" fmla="*/ 31 w 62"/>
                <a:gd name="T21" fmla="*/ 10 h 75"/>
                <a:gd name="T22" fmla="*/ 18 w 62"/>
                <a:gd name="T23" fmla="*/ 15 h 75"/>
                <a:gd name="T24" fmla="*/ 12 w 62"/>
                <a:gd name="T25" fmla="*/ 37 h 75"/>
                <a:gd name="T26" fmla="*/ 18 w 62"/>
                <a:gd name="T27" fmla="*/ 59 h 75"/>
                <a:gd name="T28" fmla="*/ 31 w 62"/>
                <a:gd name="T29" fmla="*/ 64 h 75"/>
                <a:gd name="T30" fmla="*/ 44 w 62"/>
                <a:gd name="T31" fmla="*/ 59 h 75"/>
                <a:gd name="T32" fmla="*/ 50 w 62"/>
                <a:gd name="T33" fmla="*/ 37 h 75"/>
                <a:gd name="T34" fmla="*/ 44 w 62"/>
                <a:gd name="T35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75">
                  <a:moveTo>
                    <a:pt x="52" y="66"/>
                  </a:moveTo>
                  <a:cubicBezTo>
                    <a:pt x="47" y="71"/>
                    <a:pt x="40" y="75"/>
                    <a:pt x="31" y="75"/>
                  </a:cubicBezTo>
                  <a:cubicBezTo>
                    <a:pt x="22" y="75"/>
                    <a:pt x="15" y="71"/>
                    <a:pt x="10" y="66"/>
                  </a:cubicBezTo>
                  <a:cubicBezTo>
                    <a:pt x="2" y="59"/>
                    <a:pt x="0" y="49"/>
                    <a:pt x="0" y="37"/>
                  </a:cubicBezTo>
                  <a:cubicBezTo>
                    <a:pt x="0" y="26"/>
                    <a:pt x="2" y="16"/>
                    <a:pt x="10" y="8"/>
                  </a:cubicBezTo>
                  <a:cubicBezTo>
                    <a:pt x="15" y="3"/>
                    <a:pt x="22" y="0"/>
                    <a:pt x="31" y="0"/>
                  </a:cubicBezTo>
                  <a:cubicBezTo>
                    <a:pt x="40" y="0"/>
                    <a:pt x="47" y="3"/>
                    <a:pt x="52" y="8"/>
                  </a:cubicBezTo>
                  <a:cubicBezTo>
                    <a:pt x="60" y="16"/>
                    <a:pt x="62" y="26"/>
                    <a:pt x="62" y="37"/>
                  </a:cubicBezTo>
                  <a:cubicBezTo>
                    <a:pt x="62" y="49"/>
                    <a:pt x="60" y="59"/>
                    <a:pt x="52" y="66"/>
                  </a:cubicBezTo>
                  <a:close/>
                  <a:moveTo>
                    <a:pt x="44" y="15"/>
                  </a:moveTo>
                  <a:cubicBezTo>
                    <a:pt x="41" y="12"/>
                    <a:pt x="37" y="10"/>
                    <a:pt x="31" y="10"/>
                  </a:cubicBezTo>
                  <a:cubicBezTo>
                    <a:pt x="25" y="10"/>
                    <a:pt x="21" y="12"/>
                    <a:pt x="18" y="15"/>
                  </a:cubicBezTo>
                  <a:cubicBezTo>
                    <a:pt x="13" y="21"/>
                    <a:pt x="12" y="29"/>
                    <a:pt x="12" y="37"/>
                  </a:cubicBezTo>
                  <a:cubicBezTo>
                    <a:pt x="12" y="46"/>
                    <a:pt x="13" y="54"/>
                    <a:pt x="18" y="59"/>
                  </a:cubicBezTo>
                  <a:cubicBezTo>
                    <a:pt x="21" y="62"/>
                    <a:pt x="25" y="64"/>
                    <a:pt x="31" y="64"/>
                  </a:cubicBezTo>
                  <a:cubicBezTo>
                    <a:pt x="37" y="64"/>
                    <a:pt x="41" y="62"/>
                    <a:pt x="44" y="59"/>
                  </a:cubicBezTo>
                  <a:cubicBezTo>
                    <a:pt x="49" y="54"/>
                    <a:pt x="50" y="46"/>
                    <a:pt x="50" y="37"/>
                  </a:cubicBezTo>
                  <a:cubicBezTo>
                    <a:pt x="50" y="29"/>
                    <a:pt x="49" y="21"/>
                    <a:pt x="44" y="15"/>
                  </a:cubicBezTo>
                  <a:close/>
                </a:path>
              </a:pathLst>
            </a:custGeom>
            <a:solidFill>
              <a:srgbClr val="64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27130" y="3802063"/>
            <a:ext cx="1084263" cy="503238"/>
            <a:chOff x="3200400" y="3802063"/>
            <a:chExt cx="1084263" cy="503238"/>
          </a:xfrm>
        </p:grpSpPr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200400" y="3813176"/>
              <a:ext cx="552450" cy="492125"/>
            </a:xfrm>
            <a:custGeom>
              <a:avLst/>
              <a:gdLst>
                <a:gd name="T0" fmla="*/ 288 w 348"/>
                <a:gd name="T1" fmla="*/ 310 h 310"/>
                <a:gd name="T2" fmla="*/ 244 w 348"/>
                <a:gd name="T3" fmla="*/ 310 h 310"/>
                <a:gd name="T4" fmla="*/ 175 w 348"/>
                <a:gd name="T5" fmla="*/ 59 h 310"/>
                <a:gd name="T6" fmla="*/ 103 w 348"/>
                <a:gd name="T7" fmla="*/ 310 h 310"/>
                <a:gd name="T8" fmla="*/ 62 w 348"/>
                <a:gd name="T9" fmla="*/ 310 h 310"/>
                <a:gd name="T10" fmla="*/ 0 w 348"/>
                <a:gd name="T11" fmla="*/ 0 h 310"/>
                <a:gd name="T12" fmla="*/ 34 w 348"/>
                <a:gd name="T13" fmla="*/ 0 h 310"/>
                <a:gd name="T14" fmla="*/ 84 w 348"/>
                <a:gd name="T15" fmla="*/ 254 h 310"/>
                <a:gd name="T16" fmla="*/ 156 w 348"/>
                <a:gd name="T17" fmla="*/ 6 h 310"/>
                <a:gd name="T18" fmla="*/ 191 w 348"/>
                <a:gd name="T19" fmla="*/ 6 h 310"/>
                <a:gd name="T20" fmla="*/ 263 w 348"/>
                <a:gd name="T21" fmla="*/ 254 h 310"/>
                <a:gd name="T22" fmla="*/ 313 w 348"/>
                <a:gd name="T23" fmla="*/ 0 h 310"/>
                <a:gd name="T24" fmla="*/ 348 w 348"/>
                <a:gd name="T25" fmla="*/ 0 h 310"/>
                <a:gd name="T26" fmla="*/ 288 w 348"/>
                <a:gd name="T2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310">
                  <a:moveTo>
                    <a:pt x="288" y="310"/>
                  </a:moveTo>
                  <a:lnTo>
                    <a:pt x="244" y="310"/>
                  </a:lnTo>
                  <a:lnTo>
                    <a:pt x="175" y="59"/>
                  </a:lnTo>
                  <a:lnTo>
                    <a:pt x="103" y="310"/>
                  </a:lnTo>
                  <a:lnTo>
                    <a:pt x="62" y="31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4" y="254"/>
                  </a:lnTo>
                  <a:lnTo>
                    <a:pt x="156" y="6"/>
                  </a:lnTo>
                  <a:lnTo>
                    <a:pt x="191" y="6"/>
                  </a:lnTo>
                  <a:lnTo>
                    <a:pt x="263" y="254"/>
                  </a:lnTo>
                  <a:lnTo>
                    <a:pt x="313" y="0"/>
                  </a:lnTo>
                  <a:lnTo>
                    <a:pt x="348" y="0"/>
                  </a:lnTo>
                  <a:lnTo>
                    <a:pt x="288" y="310"/>
                  </a:lnTo>
                  <a:close/>
                </a:path>
              </a:pathLst>
            </a:custGeom>
            <a:solidFill>
              <a:srgbClr val="64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3822700" y="3802063"/>
              <a:ext cx="68263" cy="503238"/>
            </a:xfrm>
            <a:custGeom>
              <a:avLst/>
              <a:gdLst>
                <a:gd name="T0" fmla="*/ 0 w 43"/>
                <a:gd name="T1" fmla="*/ 44 h 317"/>
                <a:gd name="T2" fmla="*/ 0 w 43"/>
                <a:gd name="T3" fmla="*/ 0 h 317"/>
                <a:gd name="T4" fmla="*/ 43 w 43"/>
                <a:gd name="T5" fmla="*/ 0 h 317"/>
                <a:gd name="T6" fmla="*/ 43 w 43"/>
                <a:gd name="T7" fmla="*/ 44 h 317"/>
                <a:gd name="T8" fmla="*/ 0 w 43"/>
                <a:gd name="T9" fmla="*/ 44 h 317"/>
                <a:gd name="T10" fmla="*/ 3 w 43"/>
                <a:gd name="T11" fmla="*/ 317 h 317"/>
                <a:gd name="T12" fmla="*/ 3 w 43"/>
                <a:gd name="T13" fmla="*/ 94 h 317"/>
                <a:gd name="T14" fmla="*/ 40 w 43"/>
                <a:gd name="T15" fmla="*/ 94 h 317"/>
                <a:gd name="T16" fmla="*/ 40 w 43"/>
                <a:gd name="T17" fmla="*/ 317 h 317"/>
                <a:gd name="T18" fmla="*/ 3 w 43"/>
                <a:gd name="T1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17">
                  <a:moveTo>
                    <a:pt x="0" y="44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4"/>
                  </a:lnTo>
                  <a:lnTo>
                    <a:pt x="0" y="44"/>
                  </a:lnTo>
                  <a:close/>
                  <a:moveTo>
                    <a:pt x="3" y="317"/>
                  </a:moveTo>
                  <a:lnTo>
                    <a:pt x="3" y="94"/>
                  </a:lnTo>
                  <a:lnTo>
                    <a:pt x="40" y="94"/>
                  </a:lnTo>
                  <a:lnTo>
                    <a:pt x="40" y="317"/>
                  </a:lnTo>
                  <a:lnTo>
                    <a:pt x="3" y="317"/>
                  </a:lnTo>
                  <a:close/>
                </a:path>
              </a:pathLst>
            </a:custGeom>
            <a:solidFill>
              <a:srgbClr val="64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4000500" y="3946526"/>
              <a:ext cx="284163" cy="358775"/>
            </a:xfrm>
            <a:custGeom>
              <a:avLst/>
              <a:gdLst>
                <a:gd name="T0" fmla="*/ 46 w 57"/>
                <a:gd name="T1" fmla="*/ 72 h 72"/>
                <a:gd name="T2" fmla="*/ 46 w 57"/>
                <a:gd name="T3" fmla="*/ 27 h 72"/>
                <a:gd name="T4" fmla="*/ 30 w 57"/>
                <a:gd name="T5" fmla="*/ 10 h 72"/>
                <a:gd name="T6" fmla="*/ 15 w 57"/>
                <a:gd name="T7" fmla="*/ 21 h 72"/>
                <a:gd name="T8" fmla="*/ 12 w 57"/>
                <a:gd name="T9" fmla="*/ 39 h 72"/>
                <a:gd name="T10" fmla="*/ 12 w 57"/>
                <a:gd name="T11" fmla="*/ 72 h 72"/>
                <a:gd name="T12" fmla="*/ 0 w 57"/>
                <a:gd name="T13" fmla="*/ 72 h 72"/>
                <a:gd name="T14" fmla="*/ 0 w 57"/>
                <a:gd name="T15" fmla="*/ 1 h 72"/>
                <a:gd name="T16" fmla="*/ 11 w 57"/>
                <a:gd name="T17" fmla="*/ 1 h 72"/>
                <a:gd name="T18" fmla="*/ 12 w 57"/>
                <a:gd name="T19" fmla="*/ 12 h 72"/>
                <a:gd name="T20" fmla="*/ 33 w 57"/>
                <a:gd name="T21" fmla="*/ 0 h 72"/>
                <a:gd name="T22" fmla="*/ 57 w 57"/>
                <a:gd name="T23" fmla="*/ 26 h 72"/>
                <a:gd name="T24" fmla="*/ 57 w 57"/>
                <a:gd name="T25" fmla="*/ 72 h 72"/>
                <a:gd name="T26" fmla="*/ 46 w 57"/>
                <a:gd name="T2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72">
                  <a:moveTo>
                    <a:pt x="46" y="72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17"/>
                    <a:pt x="41" y="10"/>
                    <a:pt x="30" y="10"/>
                  </a:cubicBezTo>
                  <a:cubicBezTo>
                    <a:pt x="23" y="10"/>
                    <a:pt x="18" y="15"/>
                    <a:pt x="15" y="21"/>
                  </a:cubicBezTo>
                  <a:cubicBezTo>
                    <a:pt x="12" y="27"/>
                    <a:pt x="12" y="34"/>
                    <a:pt x="12" y="3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4"/>
                    <a:pt x="25" y="0"/>
                    <a:pt x="33" y="0"/>
                  </a:cubicBezTo>
                  <a:cubicBezTo>
                    <a:pt x="49" y="0"/>
                    <a:pt x="57" y="9"/>
                    <a:pt x="57" y="26"/>
                  </a:cubicBezTo>
                  <a:cubicBezTo>
                    <a:pt x="57" y="72"/>
                    <a:pt x="57" y="72"/>
                    <a:pt x="57" y="72"/>
                  </a:cubicBezTo>
                  <a:lnTo>
                    <a:pt x="46" y="72"/>
                  </a:lnTo>
                  <a:close/>
                </a:path>
              </a:pathLst>
            </a:custGeom>
            <a:solidFill>
              <a:srgbClr val="64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05" y="1071563"/>
            <a:ext cx="479107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6002118" y="2801938"/>
            <a:ext cx="1771650" cy="1333501"/>
            <a:chOff x="6275388" y="2801938"/>
            <a:chExt cx="1771650" cy="1333501"/>
          </a:xfrm>
        </p:grpSpPr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6275388" y="2816226"/>
              <a:ext cx="750888" cy="981075"/>
            </a:xfrm>
            <a:custGeom>
              <a:avLst/>
              <a:gdLst>
                <a:gd name="T0" fmla="*/ 131 w 151"/>
                <a:gd name="T1" fmla="*/ 184 h 197"/>
                <a:gd name="T2" fmla="*/ 78 w 151"/>
                <a:gd name="T3" fmla="*/ 197 h 197"/>
                <a:gd name="T4" fmla="*/ 0 w 151"/>
                <a:gd name="T5" fmla="*/ 197 h 197"/>
                <a:gd name="T6" fmla="*/ 0 w 151"/>
                <a:gd name="T7" fmla="*/ 0 h 197"/>
                <a:gd name="T8" fmla="*/ 78 w 151"/>
                <a:gd name="T9" fmla="*/ 0 h 197"/>
                <a:gd name="T10" fmla="*/ 124 w 151"/>
                <a:gd name="T11" fmla="*/ 11 h 197"/>
                <a:gd name="T12" fmla="*/ 147 w 151"/>
                <a:gd name="T13" fmla="*/ 54 h 197"/>
                <a:gd name="T14" fmla="*/ 122 w 151"/>
                <a:gd name="T15" fmla="*/ 95 h 197"/>
                <a:gd name="T16" fmla="*/ 151 w 151"/>
                <a:gd name="T17" fmla="*/ 140 h 197"/>
                <a:gd name="T18" fmla="*/ 131 w 151"/>
                <a:gd name="T19" fmla="*/ 184 h 197"/>
                <a:gd name="T20" fmla="*/ 80 w 151"/>
                <a:gd name="T21" fmla="*/ 31 h 197"/>
                <a:gd name="T22" fmla="*/ 35 w 151"/>
                <a:gd name="T23" fmla="*/ 31 h 197"/>
                <a:gd name="T24" fmla="*/ 35 w 151"/>
                <a:gd name="T25" fmla="*/ 80 h 197"/>
                <a:gd name="T26" fmla="*/ 80 w 151"/>
                <a:gd name="T27" fmla="*/ 80 h 197"/>
                <a:gd name="T28" fmla="*/ 110 w 151"/>
                <a:gd name="T29" fmla="*/ 56 h 197"/>
                <a:gd name="T30" fmla="*/ 80 w 151"/>
                <a:gd name="T31" fmla="*/ 31 h 197"/>
                <a:gd name="T32" fmla="*/ 81 w 151"/>
                <a:gd name="T33" fmla="*/ 110 h 197"/>
                <a:gd name="T34" fmla="*/ 35 w 151"/>
                <a:gd name="T35" fmla="*/ 110 h 197"/>
                <a:gd name="T36" fmla="*/ 35 w 151"/>
                <a:gd name="T37" fmla="*/ 165 h 197"/>
                <a:gd name="T38" fmla="*/ 80 w 151"/>
                <a:gd name="T39" fmla="*/ 165 h 197"/>
                <a:gd name="T40" fmla="*/ 114 w 151"/>
                <a:gd name="T41" fmla="*/ 139 h 197"/>
                <a:gd name="T42" fmla="*/ 81 w 151"/>
                <a:gd name="T43" fmla="*/ 11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197">
                  <a:moveTo>
                    <a:pt x="131" y="184"/>
                  </a:moveTo>
                  <a:cubicBezTo>
                    <a:pt x="115" y="196"/>
                    <a:pt x="97" y="197"/>
                    <a:pt x="78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4" y="0"/>
                    <a:pt x="110" y="2"/>
                    <a:pt x="124" y="11"/>
                  </a:cubicBezTo>
                  <a:cubicBezTo>
                    <a:pt x="138" y="20"/>
                    <a:pt x="147" y="37"/>
                    <a:pt x="147" y="54"/>
                  </a:cubicBezTo>
                  <a:cubicBezTo>
                    <a:pt x="147" y="70"/>
                    <a:pt x="139" y="88"/>
                    <a:pt x="122" y="95"/>
                  </a:cubicBezTo>
                  <a:cubicBezTo>
                    <a:pt x="141" y="104"/>
                    <a:pt x="151" y="122"/>
                    <a:pt x="151" y="140"/>
                  </a:cubicBezTo>
                  <a:cubicBezTo>
                    <a:pt x="151" y="157"/>
                    <a:pt x="145" y="173"/>
                    <a:pt x="131" y="184"/>
                  </a:cubicBezTo>
                  <a:close/>
                  <a:moveTo>
                    <a:pt x="80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110" y="75"/>
                    <a:pt x="110" y="56"/>
                  </a:cubicBezTo>
                  <a:cubicBezTo>
                    <a:pt x="110" y="37"/>
                    <a:pt x="96" y="31"/>
                    <a:pt x="80" y="31"/>
                  </a:cubicBezTo>
                  <a:close/>
                  <a:moveTo>
                    <a:pt x="81" y="110"/>
                  </a:moveTo>
                  <a:cubicBezTo>
                    <a:pt x="35" y="110"/>
                    <a:pt x="35" y="110"/>
                    <a:pt x="35" y="110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96" y="165"/>
                    <a:pt x="114" y="159"/>
                    <a:pt x="114" y="139"/>
                  </a:cubicBezTo>
                  <a:cubicBezTo>
                    <a:pt x="114" y="118"/>
                    <a:pt x="100" y="110"/>
                    <a:pt x="81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7100888" y="2801938"/>
              <a:ext cx="184150" cy="995363"/>
            </a:xfrm>
            <a:custGeom>
              <a:avLst/>
              <a:gdLst>
                <a:gd name="T0" fmla="*/ 0 w 116"/>
                <a:gd name="T1" fmla="*/ 113 h 627"/>
                <a:gd name="T2" fmla="*/ 0 w 116"/>
                <a:gd name="T3" fmla="*/ 0 h 627"/>
                <a:gd name="T4" fmla="*/ 116 w 116"/>
                <a:gd name="T5" fmla="*/ 0 h 627"/>
                <a:gd name="T6" fmla="*/ 116 w 116"/>
                <a:gd name="T7" fmla="*/ 113 h 627"/>
                <a:gd name="T8" fmla="*/ 0 w 116"/>
                <a:gd name="T9" fmla="*/ 113 h 627"/>
                <a:gd name="T10" fmla="*/ 3 w 116"/>
                <a:gd name="T11" fmla="*/ 627 h 627"/>
                <a:gd name="T12" fmla="*/ 3 w 116"/>
                <a:gd name="T13" fmla="*/ 175 h 627"/>
                <a:gd name="T14" fmla="*/ 113 w 116"/>
                <a:gd name="T15" fmla="*/ 175 h 627"/>
                <a:gd name="T16" fmla="*/ 113 w 116"/>
                <a:gd name="T17" fmla="*/ 627 h 627"/>
                <a:gd name="T18" fmla="*/ 3 w 116"/>
                <a:gd name="T19" fmla="*/ 6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627">
                  <a:moveTo>
                    <a:pt x="0" y="113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116" y="113"/>
                  </a:lnTo>
                  <a:lnTo>
                    <a:pt x="0" y="113"/>
                  </a:lnTo>
                  <a:close/>
                  <a:moveTo>
                    <a:pt x="3" y="627"/>
                  </a:moveTo>
                  <a:lnTo>
                    <a:pt x="3" y="175"/>
                  </a:lnTo>
                  <a:lnTo>
                    <a:pt x="113" y="175"/>
                  </a:lnTo>
                  <a:lnTo>
                    <a:pt x="113" y="627"/>
                  </a:lnTo>
                  <a:lnTo>
                    <a:pt x="3" y="6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7359650" y="3016251"/>
              <a:ext cx="687388" cy="1119188"/>
            </a:xfrm>
            <a:custGeom>
              <a:avLst/>
              <a:gdLst>
                <a:gd name="T0" fmla="*/ 68 w 138"/>
                <a:gd name="T1" fmla="*/ 225 h 225"/>
                <a:gd name="T2" fmla="*/ 17 w 138"/>
                <a:gd name="T3" fmla="*/ 213 h 225"/>
                <a:gd name="T4" fmla="*/ 0 w 138"/>
                <a:gd name="T5" fmla="*/ 181 h 225"/>
                <a:gd name="T6" fmla="*/ 17 w 138"/>
                <a:gd name="T7" fmla="*/ 152 h 225"/>
                <a:gd name="T8" fmla="*/ 3 w 138"/>
                <a:gd name="T9" fmla="*/ 127 h 225"/>
                <a:gd name="T10" fmla="*/ 20 w 138"/>
                <a:gd name="T11" fmla="*/ 98 h 225"/>
                <a:gd name="T12" fmla="*/ 5 w 138"/>
                <a:gd name="T13" fmla="*/ 62 h 225"/>
                <a:gd name="T14" fmla="*/ 65 w 138"/>
                <a:gd name="T15" fmla="*/ 9 h 225"/>
                <a:gd name="T16" fmla="*/ 97 w 138"/>
                <a:gd name="T17" fmla="*/ 18 h 225"/>
                <a:gd name="T18" fmla="*/ 127 w 138"/>
                <a:gd name="T19" fmla="*/ 0 h 225"/>
                <a:gd name="T20" fmla="*/ 136 w 138"/>
                <a:gd name="T21" fmla="*/ 0 h 225"/>
                <a:gd name="T22" fmla="*/ 136 w 138"/>
                <a:gd name="T23" fmla="*/ 27 h 225"/>
                <a:gd name="T24" fmla="*/ 133 w 138"/>
                <a:gd name="T25" fmla="*/ 27 h 225"/>
                <a:gd name="T26" fmla="*/ 116 w 138"/>
                <a:gd name="T27" fmla="*/ 36 h 225"/>
                <a:gd name="T28" fmla="*/ 123 w 138"/>
                <a:gd name="T29" fmla="*/ 62 h 225"/>
                <a:gd name="T30" fmla="*/ 65 w 138"/>
                <a:gd name="T31" fmla="*/ 115 h 225"/>
                <a:gd name="T32" fmla="*/ 41 w 138"/>
                <a:gd name="T33" fmla="*/ 111 h 225"/>
                <a:gd name="T34" fmla="*/ 34 w 138"/>
                <a:gd name="T35" fmla="*/ 121 h 225"/>
                <a:gd name="T36" fmla="*/ 50 w 138"/>
                <a:gd name="T37" fmla="*/ 132 h 225"/>
                <a:gd name="T38" fmla="*/ 74 w 138"/>
                <a:gd name="T39" fmla="*/ 132 h 225"/>
                <a:gd name="T40" fmla="*/ 121 w 138"/>
                <a:gd name="T41" fmla="*/ 142 h 225"/>
                <a:gd name="T42" fmla="*/ 138 w 138"/>
                <a:gd name="T43" fmla="*/ 176 h 225"/>
                <a:gd name="T44" fmla="*/ 68 w 138"/>
                <a:gd name="T45" fmla="*/ 225 h 225"/>
                <a:gd name="T46" fmla="*/ 71 w 138"/>
                <a:gd name="T47" fmla="*/ 159 h 225"/>
                <a:gd name="T48" fmla="*/ 44 w 138"/>
                <a:gd name="T49" fmla="*/ 159 h 225"/>
                <a:gd name="T50" fmla="*/ 31 w 138"/>
                <a:gd name="T51" fmla="*/ 177 h 225"/>
                <a:gd name="T52" fmla="*/ 67 w 138"/>
                <a:gd name="T53" fmla="*/ 197 h 225"/>
                <a:gd name="T54" fmla="*/ 105 w 138"/>
                <a:gd name="T55" fmla="*/ 177 h 225"/>
                <a:gd name="T56" fmla="*/ 71 w 138"/>
                <a:gd name="T57" fmla="*/ 159 h 225"/>
                <a:gd name="T58" fmla="*/ 65 w 138"/>
                <a:gd name="T59" fmla="*/ 35 h 225"/>
                <a:gd name="T60" fmla="*/ 39 w 138"/>
                <a:gd name="T61" fmla="*/ 62 h 225"/>
                <a:gd name="T62" fmla="*/ 65 w 138"/>
                <a:gd name="T63" fmla="*/ 89 h 225"/>
                <a:gd name="T64" fmla="*/ 90 w 138"/>
                <a:gd name="T65" fmla="*/ 62 h 225"/>
                <a:gd name="T66" fmla="*/ 65 w 138"/>
                <a:gd name="T67" fmla="*/ 3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" h="225">
                  <a:moveTo>
                    <a:pt x="68" y="225"/>
                  </a:moveTo>
                  <a:cubicBezTo>
                    <a:pt x="51" y="225"/>
                    <a:pt x="32" y="223"/>
                    <a:pt x="17" y="213"/>
                  </a:cubicBezTo>
                  <a:cubicBezTo>
                    <a:pt x="6" y="205"/>
                    <a:pt x="0" y="195"/>
                    <a:pt x="0" y="181"/>
                  </a:cubicBezTo>
                  <a:cubicBezTo>
                    <a:pt x="0" y="168"/>
                    <a:pt x="6" y="157"/>
                    <a:pt x="17" y="152"/>
                  </a:cubicBezTo>
                  <a:cubicBezTo>
                    <a:pt x="8" y="147"/>
                    <a:pt x="3" y="136"/>
                    <a:pt x="3" y="127"/>
                  </a:cubicBezTo>
                  <a:cubicBezTo>
                    <a:pt x="3" y="115"/>
                    <a:pt x="8" y="105"/>
                    <a:pt x="20" y="98"/>
                  </a:cubicBezTo>
                  <a:cubicBezTo>
                    <a:pt x="11" y="89"/>
                    <a:pt x="5" y="77"/>
                    <a:pt x="5" y="62"/>
                  </a:cubicBezTo>
                  <a:cubicBezTo>
                    <a:pt x="5" y="28"/>
                    <a:pt x="32" y="9"/>
                    <a:pt x="65" y="9"/>
                  </a:cubicBezTo>
                  <a:cubicBezTo>
                    <a:pt x="77" y="9"/>
                    <a:pt x="88" y="12"/>
                    <a:pt x="97" y="18"/>
                  </a:cubicBezTo>
                  <a:cubicBezTo>
                    <a:pt x="103" y="5"/>
                    <a:pt x="115" y="0"/>
                    <a:pt x="127" y="0"/>
                  </a:cubicBezTo>
                  <a:cubicBezTo>
                    <a:pt x="129" y="0"/>
                    <a:pt x="134" y="0"/>
                    <a:pt x="136" y="0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5" y="27"/>
                    <a:pt x="134" y="27"/>
                    <a:pt x="133" y="27"/>
                  </a:cubicBezTo>
                  <a:cubicBezTo>
                    <a:pt x="125" y="27"/>
                    <a:pt x="118" y="29"/>
                    <a:pt x="116" y="36"/>
                  </a:cubicBezTo>
                  <a:cubicBezTo>
                    <a:pt x="121" y="44"/>
                    <a:pt x="123" y="53"/>
                    <a:pt x="123" y="62"/>
                  </a:cubicBezTo>
                  <a:cubicBezTo>
                    <a:pt x="123" y="95"/>
                    <a:pt x="96" y="115"/>
                    <a:pt x="65" y="115"/>
                  </a:cubicBezTo>
                  <a:cubicBezTo>
                    <a:pt x="57" y="115"/>
                    <a:pt x="48" y="113"/>
                    <a:pt x="41" y="111"/>
                  </a:cubicBezTo>
                  <a:cubicBezTo>
                    <a:pt x="38" y="113"/>
                    <a:pt x="34" y="117"/>
                    <a:pt x="34" y="121"/>
                  </a:cubicBezTo>
                  <a:cubicBezTo>
                    <a:pt x="34" y="130"/>
                    <a:pt x="43" y="132"/>
                    <a:pt x="50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88" y="132"/>
                    <a:pt x="107" y="132"/>
                    <a:pt x="121" y="142"/>
                  </a:cubicBezTo>
                  <a:cubicBezTo>
                    <a:pt x="133" y="150"/>
                    <a:pt x="138" y="162"/>
                    <a:pt x="138" y="176"/>
                  </a:cubicBezTo>
                  <a:cubicBezTo>
                    <a:pt x="138" y="214"/>
                    <a:pt x="101" y="225"/>
                    <a:pt x="68" y="225"/>
                  </a:cubicBezTo>
                  <a:close/>
                  <a:moveTo>
                    <a:pt x="71" y="159"/>
                  </a:moveTo>
                  <a:cubicBezTo>
                    <a:pt x="44" y="159"/>
                    <a:pt x="44" y="159"/>
                    <a:pt x="44" y="159"/>
                  </a:cubicBezTo>
                  <a:cubicBezTo>
                    <a:pt x="36" y="162"/>
                    <a:pt x="31" y="168"/>
                    <a:pt x="31" y="177"/>
                  </a:cubicBezTo>
                  <a:cubicBezTo>
                    <a:pt x="31" y="195"/>
                    <a:pt x="53" y="197"/>
                    <a:pt x="67" y="197"/>
                  </a:cubicBezTo>
                  <a:cubicBezTo>
                    <a:pt x="81" y="197"/>
                    <a:pt x="105" y="196"/>
                    <a:pt x="105" y="177"/>
                  </a:cubicBezTo>
                  <a:cubicBezTo>
                    <a:pt x="105" y="159"/>
                    <a:pt x="84" y="159"/>
                    <a:pt x="71" y="159"/>
                  </a:cubicBezTo>
                  <a:close/>
                  <a:moveTo>
                    <a:pt x="65" y="35"/>
                  </a:moveTo>
                  <a:cubicBezTo>
                    <a:pt x="49" y="35"/>
                    <a:pt x="39" y="47"/>
                    <a:pt x="39" y="62"/>
                  </a:cubicBezTo>
                  <a:cubicBezTo>
                    <a:pt x="39" y="78"/>
                    <a:pt x="49" y="89"/>
                    <a:pt x="65" y="89"/>
                  </a:cubicBezTo>
                  <a:cubicBezTo>
                    <a:pt x="80" y="89"/>
                    <a:pt x="90" y="78"/>
                    <a:pt x="90" y="62"/>
                  </a:cubicBezTo>
                  <a:cubicBezTo>
                    <a:pt x="90" y="47"/>
                    <a:pt x="80" y="35"/>
                    <a:pt x="6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44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25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 State Law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Amendments </a:t>
            </a:r>
            <a:r>
              <a:rPr lang="en-US" dirty="0"/>
              <a:t>to Title 10 NYCRR Part 80 Rules and Regulations on Controlled Substances have been</a:t>
            </a:r>
          </a:p>
          <a:p>
            <a:r>
              <a:rPr lang="en-US" dirty="0"/>
              <a:t>adopted and became effective as final regulations on March 27, 2013. The amendments authorize a</a:t>
            </a:r>
          </a:p>
          <a:p>
            <a:r>
              <a:rPr lang="en-US" dirty="0"/>
              <a:t>practitioner to issue an electronic prescription for controlled substances in Schedules II through V and</a:t>
            </a:r>
          </a:p>
          <a:p>
            <a:r>
              <a:rPr lang="en-US" dirty="0"/>
              <a:t>allow a pharmacist to accept, annotate, dispense and electronically archive such prescriptions.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York Education Law Article 137 §6810 requires that all prescriptions be transmitted</a:t>
            </a:r>
          </a:p>
          <a:p>
            <a:r>
              <a:rPr lang="en-US" dirty="0"/>
              <a:t>electronically two years from the Department of Health’s promulgating regulations allowing for the</a:t>
            </a:r>
          </a:p>
          <a:p>
            <a:pPr>
              <a:spcBef>
                <a:spcPts val="1200"/>
              </a:spcBef>
            </a:pPr>
            <a:r>
              <a:rPr lang="en-US" dirty="0"/>
              <a:t>electronic prescribing of controlled substances. </a:t>
            </a:r>
            <a:r>
              <a:rPr lang="en-US" dirty="0" smtClean="0"/>
              <a:t>Utilizing </a:t>
            </a:r>
            <a:r>
              <a:rPr lang="en-US" dirty="0"/>
              <a:t>modern prescription technology has the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potential </a:t>
            </a:r>
            <a:r>
              <a:rPr lang="en-US" dirty="0"/>
              <a:t>to minimize medication errors for patients </a:t>
            </a:r>
            <a:r>
              <a:rPr lang="en-US" dirty="0" smtClean="0"/>
              <a:t>in New </a:t>
            </a:r>
            <a:r>
              <a:rPr lang="en-US" dirty="0"/>
              <a:t>York State. Electronic prescribing also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allows </a:t>
            </a:r>
            <a:r>
              <a:rPr lang="en-US" dirty="0"/>
              <a:t>for the integration of prescription records </a:t>
            </a:r>
            <a:r>
              <a:rPr lang="en-US" dirty="0" smtClean="0"/>
              <a:t>directly into </a:t>
            </a:r>
            <a:r>
              <a:rPr lang="en-US" dirty="0"/>
              <a:t>the patient’s electronic medical record.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Electronic </a:t>
            </a:r>
            <a:r>
              <a:rPr lang="en-US" dirty="0"/>
              <a:t>prescribing has the potential to </a:t>
            </a:r>
            <a:r>
              <a:rPr lang="en-US" dirty="0" smtClean="0"/>
              <a:t>reduce prescription </a:t>
            </a:r>
            <a:r>
              <a:rPr lang="en-US" dirty="0"/>
              <a:t>theft and forgery.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the NY State Law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1" y="1382966"/>
            <a:ext cx="11734799" cy="4370134"/>
          </a:xfrm>
        </p:spPr>
        <p:txBody>
          <a:bodyPr>
            <a:noAutofit/>
          </a:bodyPr>
          <a:lstStyle/>
          <a:p>
            <a:pPr>
              <a:lnSpc>
                <a:spcPct val="210000"/>
              </a:lnSpc>
              <a:spcBef>
                <a:spcPts val="0"/>
              </a:spcBef>
            </a:pPr>
            <a:r>
              <a:rPr lang="en-US" sz="1800" b="1" dirty="0" smtClean="0"/>
              <a:t>DEA Website:</a:t>
            </a:r>
          </a:p>
          <a:p>
            <a:pPr>
              <a:lnSpc>
                <a:spcPct val="210000"/>
              </a:lnSpc>
              <a:spcBef>
                <a:spcPts val="0"/>
              </a:spcBef>
            </a:pPr>
            <a:r>
              <a:rPr lang="en-US" sz="1800" u="sng" dirty="0" smtClean="0">
                <a:hlinkClick r:id="rId3"/>
              </a:rPr>
              <a:t>http://</a:t>
            </a:r>
            <a:r>
              <a:rPr lang="en-US" sz="1800" u="sng" dirty="0">
                <a:hlinkClick r:id="rId3"/>
              </a:rPr>
              <a:t>www.deadiversion.usdoj.gov/ecomm/e_rx/faq/faq.htm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 smtClean="0"/>
              <a:t>NY EPCS FAQs:</a:t>
            </a:r>
          </a:p>
          <a:p>
            <a:pPr>
              <a:lnSpc>
                <a:spcPct val="210000"/>
              </a:lnSpc>
              <a:spcBef>
                <a:spcPts val="0"/>
              </a:spcBef>
            </a:pPr>
            <a:r>
              <a:rPr lang="en-US" sz="1800" u="sng" dirty="0" smtClean="0">
                <a:hlinkClick r:id="rId4"/>
              </a:rPr>
              <a:t>https</a:t>
            </a:r>
            <a:r>
              <a:rPr lang="en-US" sz="1800" u="sng" dirty="0">
                <a:hlinkClick r:id="rId4"/>
              </a:rPr>
              <a:t>://www.health.ny.gov/professionals/narcotic/electronic_prescribing/docs/epcs_faqs.pdf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 smtClean="0"/>
              <a:t>NY Electronic Prescription Requirements for the System: </a:t>
            </a:r>
          </a:p>
          <a:p>
            <a:pPr>
              <a:lnSpc>
                <a:spcPct val="210000"/>
              </a:lnSpc>
              <a:spcBef>
                <a:spcPts val="0"/>
              </a:spcBef>
            </a:pPr>
            <a:r>
              <a:rPr lang="en-US" sz="1800" u="sng" dirty="0" smtClean="0">
                <a:hlinkClick r:id="rId5"/>
              </a:rPr>
              <a:t>https</a:t>
            </a:r>
            <a:r>
              <a:rPr lang="en-US" sz="1800" u="sng" dirty="0">
                <a:hlinkClick r:id="rId5"/>
              </a:rPr>
              <a:t>://www.health.ny.gov/professionals/narcotic/electronic_prescribing/requirements.htm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4400" b="1" dirty="0" smtClean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tahoma"/>
              </a:rPr>
              <a:t>Mandatory </a:t>
            </a:r>
            <a:r>
              <a:rPr lang="en-US" sz="4400" b="1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tahoma"/>
              </a:rPr>
              <a:t>Electronic Prescribing </a:t>
            </a:r>
            <a:endParaRPr lang="en-US" sz="4400" b="1" dirty="0" smtClean="0">
              <a:ln>
                <a:solidFill>
                  <a:srgbClr val="000000"/>
                </a:solidFill>
              </a:ln>
              <a:solidFill>
                <a:sysClr val="windowText" lastClr="000000"/>
              </a:solidFill>
              <a:latin typeface="tahoma"/>
            </a:endParaRPr>
          </a:p>
          <a:p>
            <a:pPr algn="ctr" fontAlgn="t"/>
            <a:r>
              <a:rPr lang="en-US" sz="2300" dirty="0" smtClean="0">
                <a:solidFill>
                  <a:srgbClr val="000000"/>
                </a:solidFill>
                <a:latin typeface="tahoma"/>
              </a:rPr>
              <a:t>Effective </a:t>
            </a:r>
            <a:r>
              <a:rPr lang="en-US" sz="2300" dirty="0">
                <a:solidFill>
                  <a:srgbClr val="000000"/>
                </a:solidFill>
                <a:latin typeface="tahoma"/>
              </a:rPr>
              <a:t>March 27, </a:t>
            </a:r>
            <a:r>
              <a:rPr lang="en-US" sz="2300" dirty="0" smtClean="0">
                <a:solidFill>
                  <a:srgbClr val="000000"/>
                </a:solidFill>
                <a:latin typeface="tahoma"/>
              </a:rPr>
              <a:t>2015</a:t>
            </a:r>
          </a:p>
          <a:p>
            <a:pPr fontAlgn="t"/>
            <a:endParaRPr lang="en-US" b="1" dirty="0">
              <a:solidFill>
                <a:srgbClr val="FF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>
                <a:solidFill>
                  <a:srgbClr val="000000"/>
                </a:solidFill>
                <a:latin typeface="verdana"/>
              </a:rPr>
              <a:t>“Electronic </a:t>
            </a:r>
            <a:r>
              <a:rPr lang="en-US" sz="2300" dirty="0">
                <a:solidFill>
                  <a:srgbClr val="000000"/>
                </a:solidFill>
                <a:latin typeface="verdana"/>
              </a:rPr>
              <a:t>prescribing is a paperless process</a:t>
            </a:r>
            <a:r>
              <a:rPr lang="en-US" sz="2300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300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>
                <a:solidFill>
                  <a:srgbClr val="000000"/>
                </a:solidFill>
                <a:latin typeface="verdana"/>
              </a:rPr>
              <a:t>A prescription generated on an electronic system that is printed out to the Official New York State Prescription form or </a:t>
            </a:r>
            <a:r>
              <a:rPr lang="en-US" sz="2300" dirty="0" smtClean="0">
                <a:solidFill>
                  <a:srgbClr val="000000"/>
                </a:solidFill>
                <a:latin typeface="verdana"/>
              </a:rPr>
              <a:t>faxed is</a:t>
            </a:r>
            <a:r>
              <a:rPr lang="en-US" sz="2300" dirty="0">
                <a:solidFill>
                  <a:srgbClr val="000000"/>
                </a:solidFill>
                <a:latin typeface="verdana"/>
              </a:rPr>
              <a:t> </a:t>
            </a:r>
            <a:r>
              <a:rPr lang="en-US" sz="2300" b="1" dirty="0">
                <a:solidFill>
                  <a:srgbClr val="000000"/>
                </a:solidFill>
                <a:latin typeface="verdana"/>
              </a:rPr>
              <a:t>NOT</a:t>
            </a:r>
            <a:r>
              <a:rPr lang="en-US" sz="2300" dirty="0">
                <a:solidFill>
                  <a:srgbClr val="000000"/>
                </a:solidFill>
                <a:latin typeface="verdana"/>
              </a:rPr>
              <a:t> an electronic </a:t>
            </a:r>
            <a:r>
              <a:rPr lang="en-US" sz="2300" dirty="0" smtClean="0">
                <a:solidFill>
                  <a:srgbClr val="000000"/>
                </a:solidFill>
                <a:latin typeface="verdana"/>
              </a:rPr>
              <a:t>prescription.”</a:t>
            </a:r>
            <a:endParaRPr lang="en-US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- New York State Department of Health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Bureau of Narcotic Enforcement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EPCS Enrollment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EPCS Users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Let’s first understand the EPCS users in an Organization: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EPCS Admin – a staff member, </a:t>
            </a:r>
            <a:r>
              <a:rPr lang="en-US" b="1" dirty="0" smtClean="0"/>
              <a:t>other than a phlebotomist</a:t>
            </a:r>
            <a:r>
              <a:rPr lang="en-US" dirty="0" smtClean="0"/>
              <a:t>, that serves as an administrator for their organization’s EPCS users, and performs duties such as nominating registrants or assigning the Admin or Approver role to other users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Registrant – a staff member who has DEA &amp; NPI, nominated by an EPCS Admin in order to complete registration with the </a:t>
            </a:r>
            <a:r>
              <a:rPr lang="en-US" dirty="0"/>
              <a:t>Credential Service Provider (CSP) Exostar</a:t>
            </a:r>
            <a:r>
              <a:rPr lang="en-US" dirty="0" smtClean="0"/>
              <a:t>®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EPCS Approver – staff member who has already completed EPCS registration, and is responsible for giving final approval to EPCS registrants in their organization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EPCS Approved Prescriber – staff member who has completed registration and received final approval from their organization's EPCS Approver, and is authorized to prescribe controlled substances electronically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an EPCS Admin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There are two methods for becoming an EPCS Admin. A user can assign the role to themselves, or be assigned the role by another ECPS Admin in their organization. 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To assign the Admin role to themselves, the user should:</a:t>
            </a:r>
          </a:p>
          <a:p>
            <a:pPr marL="1262063" lvl="2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Login to Care360 Labs &amp; Meds </a:t>
            </a:r>
          </a:p>
          <a:p>
            <a:pPr marL="1262063" lvl="2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From the </a:t>
            </a:r>
            <a:r>
              <a:rPr lang="en-US" i="1" dirty="0" smtClean="0"/>
              <a:t>Message Center</a:t>
            </a:r>
            <a:r>
              <a:rPr lang="en-US" dirty="0" smtClean="0"/>
              <a:t>, click </a:t>
            </a:r>
            <a:r>
              <a:rPr lang="en-US" i="1" dirty="0" smtClean="0"/>
              <a:t>EPCS</a:t>
            </a:r>
            <a:r>
              <a:rPr lang="en-US" dirty="0" smtClean="0"/>
              <a:t>, and then click the link to read and accept the EPCS Admin agreement</a:t>
            </a:r>
          </a:p>
          <a:p>
            <a:pPr marL="1262063" lvl="2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After accepting the agreement, the </a:t>
            </a:r>
            <a:r>
              <a:rPr lang="en-US" i="1" dirty="0" smtClean="0"/>
              <a:t>Manage EPCS </a:t>
            </a:r>
            <a:r>
              <a:rPr lang="en-US" dirty="0" smtClean="0"/>
              <a:t>link becomes available from Admin menu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To assign the EPCS Admin to another user, the Admin should:</a:t>
            </a:r>
          </a:p>
          <a:p>
            <a:pPr marL="1262063" lvl="2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Login to Care360 Labs &amp; </a:t>
            </a:r>
            <a:r>
              <a:rPr lang="en-US" dirty="0" smtClean="0"/>
              <a:t>Meds</a:t>
            </a:r>
          </a:p>
          <a:p>
            <a:pPr marL="1262063" lvl="2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From the top of the application, click </a:t>
            </a:r>
            <a:r>
              <a:rPr lang="en-US" i="1" dirty="0" smtClean="0"/>
              <a:t>Admin &gt; Mange EPCS </a:t>
            </a:r>
            <a:r>
              <a:rPr lang="en-US" dirty="0" smtClean="0"/>
              <a:t>to search for a user and assign the Admin role </a:t>
            </a:r>
            <a:endParaRPr lang="en-US" dirty="0"/>
          </a:p>
          <a:p>
            <a:pPr marL="804863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an EPCS Approver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342900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An EPCS Approver is responsible for giving final approval to prescribers within their organization who have completed registration with Exostar®. </a:t>
            </a:r>
          </a:p>
          <a:p>
            <a:pPr marL="400050" indent="-342900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In order to be given the Approver role, they must have completed the registration process themselves. </a:t>
            </a:r>
          </a:p>
          <a:p>
            <a:pPr marL="400050" indent="-342900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To give final approval to another prescriber, the EPCS Approver should:</a:t>
            </a:r>
          </a:p>
          <a:p>
            <a:pPr marL="804863" lvl="1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Login </a:t>
            </a:r>
            <a:r>
              <a:rPr lang="en-US" dirty="0"/>
              <a:t>to Care360 Labs &amp; Meds</a:t>
            </a:r>
          </a:p>
          <a:p>
            <a:pPr marL="804863" lvl="1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From the top of the application, click </a:t>
            </a:r>
            <a:r>
              <a:rPr lang="en-US" i="1" dirty="0"/>
              <a:t>Admin &gt; Mange EPCS </a:t>
            </a:r>
            <a:r>
              <a:rPr lang="en-US" dirty="0"/>
              <a:t>to search for a user and </a:t>
            </a:r>
            <a:r>
              <a:rPr lang="en-US" dirty="0" smtClean="0"/>
              <a:t>complete steps to approve them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4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Process for Prescriber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1" y="1382966"/>
            <a:ext cx="11734799" cy="4522534"/>
          </a:xfrm>
        </p:spPr>
        <p:txBody>
          <a:bodyPr>
            <a:normAutofit/>
          </a:bodyPr>
          <a:lstStyle/>
          <a:p>
            <a:pPr marL="400050" indent="-342900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Registrant:</a:t>
            </a:r>
          </a:p>
          <a:p>
            <a:pPr marL="804863" lvl="1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EPCS Admin nominates Registrant and notifies him</a:t>
            </a:r>
          </a:p>
          <a:p>
            <a:pPr marL="804863" lvl="1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From the </a:t>
            </a:r>
            <a:r>
              <a:rPr lang="en-US" i="1" dirty="0" smtClean="0"/>
              <a:t>Message Center</a:t>
            </a:r>
            <a:r>
              <a:rPr lang="en-US" dirty="0" smtClean="0"/>
              <a:t>, the registrant clicks </a:t>
            </a:r>
            <a:r>
              <a:rPr lang="en-US" i="1" dirty="0" smtClean="0"/>
              <a:t>EPCS</a:t>
            </a:r>
            <a:r>
              <a:rPr lang="en-US" dirty="0" smtClean="0"/>
              <a:t> to access the </a:t>
            </a:r>
            <a:r>
              <a:rPr lang="en-US" i="1" dirty="0" smtClean="0"/>
              <a:t>Getting Started with EPCS </a:t>
            </a:r>
            <a:r>
              <a:rPr lang="en-US" dirty="0" smtClean="0"/>
              <a:t>page </a:t>
            </a:r>
          </a:p>
          <a:p>
            <a:pPr marL="804863" lvl="1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Registrant clicks one of the following:</a:t>
            </a:r>
          </a:p>
          <a:p>
            <a:pPr marL="1262063" lvl="2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 Link to order the required one-time password (OTP) hardware token, or if they already have token, then…</a:t>
            </a:r>
          </a:p>
          <a:p>
            <a:pPr marL="1262063" lvl="2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 Link to register and activate their OTP token  </a:t>
            </a:r>
          </a:p>
          <a:p>
            <a:pPr marL="914400" lvl="2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i="1" dirty="0" smtClean="0"/>
              <a:t>NOTE:  Providers </a:t>
            </a:r>
            <a:r>
              <a:rPr lang="en-US" b="1" i="1" dirty="0"/>
              <a:t>are required to purchase a token </a:t>
            </a:r>
            <a:r>
              <a:rPr lang="en-US" b="1" i="1" dirty="0" smtClean="0"/>
              <a:t>from Exostar</a:t>
            </a:r>
            <a:r>
              <a:rPr lang="en-US" b="1" i="1" dirty="0"/>
              <a:t>® </a:t>
            </a:r>
            <a:r>
              <a:rPr lang="en-US" b="1" i="1" dirty="0" smtClean="0"/>
              <a:t>in </a:t>
            </a:r>
            <a:r>
              <a:rPr lang="en-US" b="1" i="1" dirty="0"/>
              <a:t>order to complete registration, as well as use the token for digitally signing prescriptions for controlled substances</a:t>
            </a:r>
            <a:r>
              <a:rPr lang="en-US" b="1" i="1" dirty="0" smtClean="0"/>
              <a:t>.</a:t>
            </a:r>
            <a:r>
              <a:rPr lang="en-US" b="1" i="1" dirty="0"/>
              <a:t> Exostar mails the token to </a:t>
            </a:r>
            <a:r>
              <a:rPr lang="en-US" b="1" i="1" dirty="0" smtClean="0"/>
              <a:t>the provider.</a:t>
            </a:r>
            <a:endParaRPr lang="en-US" b="1" i="1" dirty="0"/>
          </a:p>
          <a:p>
            <a:pPr marL="804863" lvl="1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Follows the steps to register with Exostar®</a:t>
            </a:r>
          </a:p>
          <a:p>
            <a:pPr marL="804863" lvl="1" indent="-3476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EPCS Approver within their organization gives final approval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Internal Use Only – Do Not Copy or Distribute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59A9-024A-432D-8B82-C20CB05320D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Quest">
      <a:dk1>
        <a:srgbClr val="1A5635"/>
      </a:dk1>
      <a:lt1>
        <a:sysClr val="window" lastClr="FFFFFF"/>
      </a:lt1>
      <a:dk2>
        <a:srgbClr val="64646A"/>
      </a:dk2>
      <a:lt2>
        <a:srgbClr val="A9A8AB"/>
      </a:lt2>
      <a:accent1>
        <a:srgbClr val="B5BD23"/>
      </a:accent1>
      <a:accent2>
        <a:srgbClr val="1A5635"/>
      </a:accent2>
      <a:accent3>
        <a:srgbClr val="487740"/>
      </a:accent3>
      <a:accent4>
        <a:srgbClr val="548AB1"/>
      </a:accent4>
      <a:accent5>
        <a:srgbClr val="872568"/>
      </a:accent5>
      <a:accent6>
        <a:srgbClr val="DEA71A"/>
      </a:accent6>
      <a:hlink>
        <a:srgbClr val="005879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ramer Corporate" ma:contentTypeID="0x01010007EFDDC5959FB84E970B7FC017A1215600842600ABF16B874BAA2A08F1DC8AC46D" ma:contentTypeVersion="0" ma:contentTypeDescription="" ma:contentTypeScope="" ma:versionID="eb2c456eb02ad47677e83c2a240ddbe9">
  <xsd:schema xmlns:xsd="http://www.w3.org/2001/XMLSchema" xmlns:xs="http://www.w3.org/2001/XMLSchema" xmlns:p="http://schemas.microsoft.com/office/2006/metadata/properties" xmlns:ns2="e0d4c94d-4c34-44d2-888d-11ba4b39fdc7" targetNamespace="http://schemas.microsoft.com/office/2006/metadata/properties" ma:root="true" ma:fieldsID="4aa6fe0a64bdb68e3681fd83e909423a" ns2:_="">
    <xsd:import namespace="e0d4c94d-4c34-44d2-888d-11ba4b39fdc7"/>
    <xsd:element name="properties">
      <xsd:complexType>
        <xsd:sequence>
          <xsd:element name="documentManagement">
            <xsd:complexType>
              <xsd:all>
                <xsd:element ref="ns2:l9f5eb0a849243708dc03387e79f6361" minOccurs="0"/>
                <xsd:element ref="ns2:TaxCatchAll" minOccurs="0"/>
                <xsd:element ref="ns2:TaxCatchAllLabel" minOccurs="0"/>
                <xsd:element ref="ns2:ld0f009a185649e7a54bc124524b1a41" minOccurs="0"/>
                <xsd:element ref="ns2:la466f2e768b48ad8515b6dd42946c15" minOccurs="0"/>
                <xsd:element ref="ns2:Project_x0020_Contact" minOccurs="0"/>
                <xsd:element ref="ns2:TaxKeywordTaxHTField" minOccurs="0"/>
                <xsd:element ref="ns2:e5a91dcafd4b4e4d8fe53337172d4d3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4c94d-4c34-44d2-888d-11ba4b39fdc7" elementFormDefault="qualified">
    <xsd:import namespace="http://schemas.microsoft.com/office/2006/documentManagement/types"/>
    <xsd:import namespace="http://schemas.microsoft.com/office/infopath/2007/PartnerControls"/>
    <xsd:element name="l9f5eb0a849243708dc03387e79f6361" ma:index="8" nillable="true" ma:taxonomy="true" ma:internalName="l9f5eb0a849243708dc03387e79f6361" ma:taxonomyFieldName="Document_x0020_Type" ma:displayName="Document Type" ma:readOnly="false" ma:default="" ma:fieldId="{59f5eb0a-8492-4370-8dc0-3387e79f6361}" ma:sspId="af2a7803-272d-424a-9246-9711886dbf0a" ma:termSetId="a88b43a8-0b81-4e17-b017-413db1857a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F134C68-F8E0-4F46-9F45-DA4696025DDB}" ma:internalName="TaxCatchAll" ma:showField="CatchAllData" ma:web="{b60fd81d-3d64-4114-bc7c-63ce8364af9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F134C68-F8E0-4F46-9F45-DA4696025DDB}" ma:internalName="TaxCatchAllLabel" ma:readOnly="true" ma:showField="CatchAllDataLabel" ma:web="{b60fd81d-3d64-4114-bc7c-63ce8364af9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d0f009a185649e7a54bc124524b1a41" ma:index="12" nillable="true" ma:taxonomy="true" ma:internalName="ld0f009a185649e7a54bc124524b1a41" ma:taxonomyFieldName="Client" ma:displayName="Client" ma:default="1;#Quest Diagnostics|1faeaba4-073c-43db-a891-ed13f5de633c" ma:fieldId="{5d0f009a-1856-49e7-a54b-c124524b1a41}" ma:sspId="af2a7803-272d-424a-9246-9711886dbf0a" ma:termSetId="fd875b86-dd75-4a89-8866-3e90ad3d4e55" ma:anchorId="1faeaba4-073c-43db-a891-ed13f5de633c" ma:open="false" ma:isKeyword="false">
      <xsd:complexType>
        <xsd:sequence>
          <xsd:element ref="pc:Terms" minOccurs="0" maxOccurs="1"/>
        </xsd:sequence>
      </xsd:complexType>
    </xsd:element>
    <xsd:element name="la466f2e768b48ad8515b6dd42946c15" ma:index="14" nillable="true" ma:taxonomy="true" ma:internalName="la466f2e768b48ad8515b6dd42946c15" ma:taxonomyFieldName="Project_x0020_Identifiers" ma:displayName="Project Identifiers" ma:default="96;#QUE002EV3009|4c0905fd-d6f2-4d10-9bcd-e2c2e8fb2ff9" ma:fieldId="{5a466f2e-768b-48ad-8515-b6dd42946c15}" ma:taxonomyMulti="true" ma:sspId="af2a7803-272d-424a-9246-9711886dbf0a" ma:termSetId="76245299-a51c-47d2-873d-304b30f97a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Contact" ma:index="16" nillable="true" ma:displayName="Project Contact" ma:list="UserInfo" ma:SharePointGroup="0" ma:internalName="Project_x0020_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af2a7803-272d-424a-9246-9711886dbf0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5a91dcafd4b4e4d8fe53337172d4d36" ma:index="19" nillable="true" ma:taxonomy="true" ma:internalName="e5a91dcafd4b4e4d8fe53337172d4d36" ma:taxonomyFieldName="Program_x0020_Name" ma:displayName="Program Name" ma:default="95;#Quest NSM Dallas 2015|6cbb47bc-007a-498f-9e70-29f5d0f16a59" ma:fieldId="{e5a91dca-fd4b-4e4d-8fe5-3337172d4d36}" ma:sspId="af2a7803-272d-424a-9246-9711886dbf0a" ma:termSetId="bcfd5f15-b2ef-440c-b4a8-facb738094f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5a91dcafd4b4e4d8fe53337172d4d36 xmlns="e0d4c94d-4c34-44d2-888d-11ba4b39fdc7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Quest NSM Dallas 2015</TermName>
          <TermId xmlns="http://schemas.microsoft.com/office/infopath/2007/PartnerControls">6cbb47bc-007a-498f-9e70-29f5d0f16a59</TermId>
        </TermInfo>
      </Terms>
    </e5a91dcafd4b4e4d8fe53337172d4d36>
    <ld0f009a185649e7a54bc124524b1a41 xmlns="e0d4c94d-4c34-44d2-888d-11ba4b39fdc7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Quest Diagnostics</TermName>
          <TermId xmlns="http://schemas.microsoft.com/office/infopath/2007/PartnerControls">1faeaba4-073c-43db-a891-ed13f5de633c</TermId>
        </TermInfo>
      </Terms>
    </ld0f009a185649e7a54bc124524b1a41>
    <TaxKeywordTaxHTField xmlns="e0d4c94d-4c34-44d2-888d-11ba4b39fdc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EPCS</TermName>
          <TermId xmlns="http://schemas.microsoft.com/office/infopath/2007/PartnerControls">11111111-1111-1111-1111-111111111111</TermId>
        </TermInfo>
      </Terms>
    </TaxKeywordTaxHTField>
    <TaxCatchAll xmlns="e0d4c94d-4c34-44d2-888d-11ba4b39fdc7">
      <Value>96</Value>
      <Value>95</Value>
      <Value>1</Value>
    </TaxCatchAll>
    <l9f5eb0a849243708dc03387e79f6361 xmlns="e0d4c94d-4c34-44d2-888d-11ba4b39fdc7">
      <Terms xmlns="http://schemas.microsoft.com/office/infopath/2007/PartnerControls"/>
    </l9f5eb0a849243708dc03387e79f6361>
    <Project_x0020_Contact xmlns="e0d4c94d-4c34-44d2-888d-11ba4b39fdc7">
      <UserInfo>
        <DisplayName/>
        <AccountId xsi:nil="true"/>
        <AccountType/>
      </UserInfo>
    </Project_x0020_Contact>
    <la466f2e768b48ad8515b6dd42946c15 xmlns="e0d4c94d-4c34-44d2-888d-11ba4b39fdc7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QUE002EV3009</TermName>
          <TermId xmlns="http://schemas.microsoft.com/office/infopath/2007/PartnerControls">4c0905fd-d6f2-4d10-9bcd-e2c2e8fb2ff9</TermId>
        </TermInfo>
      </Terms>
    </la466f2e768b48ad8515b6dd42946c15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A11F21-5CAB-462F-A23F-BFC2F709D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d4c94d-4c34-44d2-888d-11ba4b39fd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CE12A8-1194-4242-A74E-B8C5A78ABF9C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e0d4c94d-4c34-44d2-888d-11ba4b39fdc7"/>
    <ds:schemaRef ds:uri="http://schemas.openxmlformats.org/package/2006/metadata/core-properties"/>
    <ds:schemaRef ds:uri="http://schemas.microsoft.com/office/2006/documentManagement/typ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95A095-8C83-45C3-878A-78BC8D6BE0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15679</TotalTime>
  <Words>1529</Words>
  <Application>Microsoft Office PowerPoint</Application>
  <PresentationFormat>Custom</PresentationFormat>
  <Paragraphs>199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Electronic Prescriptions for Controlled Substances (EPCS)</vt:lpstr>
      <vt:lpstr>NY State Law</vt:lpstr>
      <vt:lpstr>Resources for the NY State Law</vt:lpstr>
      <vt:lpstr>PowerPoint Presentation</vt:lpstr>
      <vt:lpstr>EPCS Enrollment</vt:lpstr>
      <vt:lpstr>EPCS Users</vt:lpstr>
      <vt:lpstr>Becoming an EPCS Admin</vt:lpstr>
      <vt:lpstr>Becoming an EPCS Approver</vt:lpstr>
      <vt:lpstr>Registration Process for Prescriber</vt:lpstr>
      <vt:lpstr>Provider Workflow</vt:lpstr>
      <vt:lpstr>Controlled Substances Report</vt:lpstr>
      <vt:lpstr>Audit Report</vt:lpstr>
      <vt:lpstr>PowerPoint Presentation</vt:lpstr>
      <vt:lpstr>EPCS Certified Product</vt:lpstr>
      <vt:lpstr>PowerPoint Presentation</vt:lpstr>
    </vt:vector>
  </TitlesOfParts>
  <Company>Cramer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NSM2015_EPCS</dc:title>
  <dc:creator>Lu Rocker;lisa.d.burrissmaster@questdiagnostics.com;eugene.e.lett@questdiagnostics.com;sophia.h.helton@questdiagnostics.com</dc:creator>
  <cp:keywords>EPCS</cp:keywords>
  <cp:lastModifiedBy>Lu Rocker</cp:lastModifiedBy>
  <cp:revision>136</cp:revision>
  <dcterms:created xsi:type="dcterms:W3CDTF">2014-11-03T16:45:48Z</dcterms:created>
  <dcterms:modified xsi:type="dcterms:W3CDTF">2015-01-30T17:56:37Z</dcterms:modified>
  <cp:category>EPCS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0x01010007EFDDC5959FB84E970B7FC017A1215600842600ABF16B874BAA2A08F1DC8AC46D</vt:lpwstr>
  </property>
  <property fmtid="{D5CDD505-2E9C-101B-9397-08002B2CF9AE}" pid="3" name="Client">
    <vt:lpwstr>1;#Quest Diagnostics|1faeaba4-073c-43db-a891-ed13f5de633c</vt:lpwstr>
  </property>
  <property fmtid="{D5CDD505-2E9C-101B-9397-08002B2CF9AE}" pid="4" name="Project_x0020_Identifiers">
    <vt:lpwstr>96;#QUE002EV3009|4c0905fd-d6f2-4d10-9bcd-e2c2e8fb2ff9</vt:lpwstr>
  </property>
  <property fmtid="{D5CDD505-2E9C-101B-9397-08002B2CF9AE}" pid="5" name="Program_x0020_Name">
    <vt:lpwstr>95;#Quest NSM Dallas 2015|6cbb47bc-007a-498f-9e70-29f5d0f16a59</vt:lpwstr>
  </property>
  <property fmtid="{D5CDD505-2E9C-101B-9397-08002B2CF9AE}" pid="6" name="Program Name">
    <vt:lpwstr>95;#Quest NSM Dallas 2015|6cbb47bc-007a-498f-9e70-29f5d0f16a59</vt:lpwstr>
  </property>
  <property fmtid="{D5CDD505-2E9C-101B-9397-08002B2CF9AE}" pid="7" name="Project Identifiers">
    <vt:lpwstr>96;#QUE002EV3009|4c0905fd-d6f2-4d10-9bcd-e2c2e8fb2ff9</vt:lpwstr>
  </property>
  <property fmtid="{D5CDD505-2E9C-101B-9397-08002B2CF9AE}" pid="8" name="TaxKeyword">
    <vt:lpwstr/>
  </property>
  <property fmtid="{D5CDD505-2E9C-101B-9397-08002B2CF9AE}" pid="9" name="Document_x0020_Type">
    <vt:lpwstr/>
  </property>
  <property fmtid="{D5CDD505-2E9C-101B-9397-08002B2CF9AE}" pid="10" name="Document Type">
    <vt:lpwstr/>
  </property>
</Properties>
</file>